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33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85" r:id="rId49"/>
    <p:sldId id="298" r:id="rId50"/>
    <p:sldId id="299" r:id="rId51"/>
    <p:sldId id="305" r:id="rId52"/>
    <p:sldId id="300" r:id="rId53"/>
    <p:sldId id="301" r:id="rId54"/>
    <p:sldId id="302" r:id="rId55"/>
    <p:sldId id="332" r:id="rId56"/>
    <p:sldId id="307" r:id="rId57"/>
    <p:sldId id="333" r:id="rId58"/>
    <p:sldId id="334" r:id="rId59"/>
    <p:sldId id="335" r:id="rId60"/>
    <p:sldId id="336" r:id="rId61"/>
    <p:sldId id="303" r:id="rId62"/>
    <p:sldId id="304" r:id="rId63"/>
    <p:sldId id="337" r:id="rId64"/>
    <p:sldId id="338" r:id="rId65"/>
    <p:sldId id="339" r:id="rId66"/>
    <p:sldId id="340" r:id="rId67"/>
    <p:sldId id="306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1T15:51:27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Ru02F6AOm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MICROELECTRÓNICA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</a:t>
            </a:r>
            <a:r>
              <a:rPr lang="en-US" dirty="0" err="1" smtClean="0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tecnología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microelectrónica</a:t>
            </a:r>
            <a:r>
              <a:rPr lang="en-US" dirty="0" smtClean="0"/>
              <a:t> son el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reglas</a:t>
            </a:r>
            <a:r>
              <a:rPr lang="en-US" dirty="0" smtClean="0"/>
              <a:t>, </a:t>
            </a:r>
            <a:r>
              <a:rPr lang="en-US" dirty="0" err="1" smtClean="0"/>
              <a:t>normas</a:t>
            </a:r>
            <a:r>
              <a:rPr lang="en-US" dirty="0" smtClean="0"/>
              <a:t>, </a:t>
            </a:r>
            <a:r>
              <a:rPr lang="en-US" dirty="0" err="1" smtClean="0"/>
              <a:t>requsitos</a:t>
            </a:r>
            <a:r>
              <a:rPr lang="en-US" dirty="0" smtClean="0"/>
              <a:t>, </a:t>
            </a:r>
            <a:r>
              <a:rPr lang="en-US" dirty="0" err="1" smtClean="0"/>
              <a:t>materiales</a:t>
            </a:r>
            <a:r>
              <a:rPr lang="en-US" dirty="0" smtClean="0"/>
              <a:t> y </a:t>
            </a:r>
            <a:r>
              <a:rPr lang="en-US" dirty="0" err="1" smtClean="0"/>
              <a:t>procesos</a:t>
            </a:r>
            <a:r>
              <a:rPr lang="en-US" dirty="0" smtClean="0"/>
              <a:t> </a:t>
            </a:r>
            <a:r>
              <a:rPr lang="en-US" dirty="0" err="1" smtClean="0"/>
              <a:t>aplicados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que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constrir</a:t>
            </a:r>
            <a:r>
              <a:rPr lang="en-US" dirty="0" smtClean="0"/>
              <a:t> un product final.</a:t>
            </a:r>
          </a:p>
          <a:p>
            <a:endParaRPr lang="en-US" dirty="0"/>
          </a:p>
          <a:p>
            <a:r>
              <a:rPr lang="en-US" dirty="0" err="1" smtClean="0"/>
              <a:t>Basicamente</a:t>
            </a:r>
            <a:r>
              <a:rPr lang="en-US" dirty="0" smtClean="0"/>
              <a:t> </a:t>
            </a:r>
            <a:r>
              <a:rPr lang="en-US" dirty="0" err="1" smtClean="0"/>
              <a:t>diseñamos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integrado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tarjeta</a:t>
            </a:r>
            <a:r>
              <a:rPr lang="en-US" dirty="0" smtClean="0"/>
              <a:t> electronica.</a:t>
            </a:r>
            <a:endParaRPr lang="en-US" dirty="0"/>
          </a:p>
        </p:txBody>
      </p:sp>
      <p:pic>
        <p:nvPicPr>
          <p:cNvPr id="1026" name="Picture 2" descr="Image result for microelectró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327802"/>
            <a:ext cx="2743710" cy="1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</a:t>
            </a:r>
            <a:r>
              <a:rPr lang="en-US" dirty="0" err="1" smtClean="0"/>
              <a:t>Microelectrónica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Fabricación</a:t>
            </a:r>
            <a:r>
              <a:rPr lang="en-US" dirty="0" smtClean="0"/>
              <a:t> o </a:t>
            </a:r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circuitos</a:t>
            </a:r>
            <a:r>
              <a:rPr lang="en-US" dirty="0" smtClean="0"/>
              <a:t> </a:t>
            </a:r>
            <a:r>
              <a:rPr lang="en-US" dirty="0" err="1" smtClean="0"/>
              <a:t>integrados</a:t>
            </a:r>
            <a:r>
              <a:rPr lang="en-US" dirty="0" smtClean="0"/>
              <a:t> y </a:t>
            </a:r>
            <a:r>
              <a:rPr lang="en-US" dirty="0" err="1" smtClean="0"/>
              <a:t>dispositivos</a:t>
            </a:r>
            <a:r>
              <a:rPr lang="en-US" dirty="0" smtClean="0"/>
              <a:t> </a:t>
            </a:r>
            <a:r>
              <a:rPr lang="en-US" dirty="0" err="1" smtClean="0"/>
              <a:t>electrónicos</a:t>
            </a:r>
            <a:endParaRPr lang="en-US" dirty="0" smtClean="0"/>
          </a:p>
          <a:p>
            <a:r>
              <a:rPr lang="en-US" dirty="0" err="1" smtClean="0"/>
              <a:t>Compuesto</a:t>
            </a:r>
            <a:r>
              <a:rPr lang="en-US" dirty="0" smtClean="0"/>
              <a:t> de </a:t>
            </a:r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etapas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fotolitografía</a:t>
            </a:r>
            <a:r>
              <a:rPr lang="en-US" dirty="0" smtClean="0"/>
              <a:t> y </a:t>
            </a:r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químico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el final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oblea</a:t>
            </a:r>
            <a:r>
              <a:rPr lang="en-US" dirty="0" smtClean="0"/>
              <a:t> </a:t>
            </a:r>
            <a:r>
              <a:rPr lang="en-US" dirty="0" err="1" smtClean="0"/>
              <a:t>compuesto</a:t>
            </a:r>
            <a:r>
              <a:rPr lang="en-US" dirty="0" smtClean="0"/>
              <a:t> de </a:t>
            </a:r>
            <a:r>
              <a:rPr lang="en-US" dirty="0" err="1" smtClean="0"/>
              <a:t>materiales</a:t>
            </a:r>
            <a:r>
              <a:rPr lang="en-US" dirty="0" smtClean="0"/>
              <a:t> </a:t>
            </a:r>
            <a:r>
              <a:rPr lang="en-US" dirty="0" err="1" smtClean="0"/>
              <a:t>semiconductores</a:t>
            </a:r>
            <a:r>
              <a:rPr lang="en-US" dirty="0" smtClean="0"/>
              <a:t> (Si, GaAs)</a:t>
            </a:r>
          </a:p>
          <a:p>
            <a:r>
              <a:rPr lang="en-US" dirty="0" err="1" smtClean="0"/>
              <a:t>Pasos</a:t>
            </a:r>
            <a:r>
              <a:rPr lang="en-US" dirty="0" smtClean="0"/>
              <a:t> </a:t>
            </a:r>
            <a:r>
              <a:rPr lang="en-US" dirty="0" err="1" smtClean="0"/>
              <a:t>generales</a:t>
            </a:r>
            <a:r>
              <a:rPr lang="en-US" dirty="0" smtClean="0"/>
              <a:t> para </a:t>
            </a:r>
            <a:r>
              <a:rPr lang="en-US" dirty="0" err="1" smtClean="0"/>
              <a:t>fabricacion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integrado</a:t>
            </a:r>
            <a:endParaRPr lang="en-US" dirty="0" smtClean="0"/>
          </a:p>
        </p:txBody>
      </p:sp>
      <p:pic>
        <p:nvPicPr>
          <p:cNvPr id="2050" name="Picture 2" descr="Image result for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2981195"/>
            <a:ext cx="2303573" cy="18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1224622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38664" y="4233796"/>
            <a:ext cx="5224975" cy="262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  <a:p>
            <a:pPr lvl="1"/>
            <a:r>
              <a:rPr lang="en-US" dirty="0" err="1"/>
              <a:t>Oxidación</a:t>
            </a:r>
            <a:endParaRPr lang="en-US" dirty="0"/>
          </a:p>
          <a:p>
            <a:pPr lvl="1"/>
            <a:r>
              <a:rPr lang="en-US" dirty="0" err="1"/>
              <a:t>Difusión</a:t>
            </a:r>
            <a:endParaRPr lang="en-US" dirty="0"/>
          </a:p>
          <a:p>
            <a:pPr lvl="1"/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  <a:p>
            <a:pPr lvl="1"/>
            <a:r>
              <a:rPr lang="en-US" dirty="0" err="1"/>
              <a:t>Deposición</a:t>
            </a:r>
            <a:r>
              <a:rPr lang="en-US" dirty="0"/>
              <a:t> de vapor </a:t>
            </a:r>
            <a:r>
              <a:rPr lang="en-US" dirty="0" err="1"/>
              <a:t>químico</a:t>
            </a:r>
            <a:endParaRPr lang="en-US" dirty="0"/>
          </a:p>
          <a:p>
            <a:pPr lvl="1"/>
            <a:r>
              <a:rPr lang="en-US" dirty="0" err="1"/>
              <a:t>Metalización</a:t>
            </a:r>
            <a:endParaRPr lang="en-US" dirty="0"/>
          </a:p>
          <a:p>
            <a:pPr lvl="1"/>
            <a:r>
              <a:rPr lang="en-US" dirty="0" err="1"/>
              <a:t>Fotolitografía</a:t>
            </a:r>
            <a:endParaRPr lang="en-US" dirty="0"/>
          </a:p>
          <a:p>
            <a:pPr lvl="1"/>
            <a:r>
              <a:rPr lang="en-US" dirty="0" err="1"/>
              <a:t>Empacado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6108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Preparación</a:t>
            </a:r>
            <a:r>
              <a:rPr lang="en-US" dirty="0" smtClean="0"/>
              <a:t> de la </a:t>
            </a:r>
            <a:r>
              <a:rPr lang="en-US" dirty="0" err="1" smtClean="0"/>
              <a:t>oblea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silicio </a:t>
            </a:r>
            <a:r>
              <a:rPr lang="es-ES" dirty="0"/>
              <a:t>de muy alta </a:t>
            </a:r>
            <a:r>
              <a:rPr lang="es-ES" dirty="0" smtClean="0"/>
              <a:t>pureza</a:t>
            </a:r>
          </a:p>
          <a:p>
            <a:r>
              <a:rPr lang="es-ES" dirty="0"/>
              <a:t>C</a:t>
            </a:r>
            <a:r>
              <a:rPr lang="es-ES" dirty="0" smtClean="0"/>
              <a:t>ilindro </a:t>
            </a:r>
            <a:r>
              <a:rPr lang="es-ES" dirty="0"/>
              <a:t>sólido de color gris acero </a:t>
            </a:r>
            <a:endParaRPr lang="es-ES" dirty="0" smtClean="0"/>
          </a:p>
          <a:p>
            <a:r>
              <a:rPr lang="es-ES" dirty="0" smtClean="0"/>
              <a:t>10 </a:t>
            </a:r>
            <a:r>
              <a:rPr lang="es-ES" dirty="0"/>
              <a:t>a 30 cm de diámetro </a:t>
            </a:r>
            <a:endParaRPr lang="es-ES" dirty="0" smtClean="0"/>
          </a:p>
          <a:p>
            <a:r>
              <a:rPr lang="es-ES" dirty="0" smtClean="0"/>
              <a:t>1 </a:t>
            </a:r>
            <a:r>
              <a:rPr lang="es-ES" dirty="0"/>
              <a:t>m a 2 m de longitud </a:t>
            </a:r>
          </a:p>
          <a:p>
            <a:r>
              <a:rPr lang="es-ES" dirty="0" smtClean="0"/>
              <a:t>400</a:t>
            </a:r>
            <a:r>
              <a:rPr lang="es-ES" dirty="0"/>
              <a:t> </a:t>
            </a:r>
            <a:r>
              <a:rPr lang="es-ES" dirty="0" err="1"/>
              <a:t>μm</a:t>
            </a:r>
            <a:r>
              <a:rPr lang="es-ES" dirty="0"/>
              <a:t> a 600 </a:t>
            </a:r>
            <a:r>
              <a:rPr lang="es-ES" dirty="0" err="1"/>
              <a:t>μm</a:t>
            </a:r>
            <a:r>
              <a:rPr lang="es-ES" dirty="0"/>
              <a:t> de espesor, (1 </a:t>
            </a:r>
            <a:r>
              <a:rPr lang="es-ES" dirty="0" err="1"/>
              <a:t>μm</a:t>
            </a:r>
            <a:r>
              <a:rPr lang="es-ES" dirty="0"/>
              <a:t> es igual a 1×10</a:t>
            </a:r>
            <a:r>
              <a:rPr lang="es-ES" baseline="30000" dirty="0"/>
              <a:t>-6</a:t>
            </a:r>
            <a:r>
              <a:rPr lang="es-ES" dirty="0"/>
              <a:t> metros). </a:t>
            </a:r>
            <a:endParaRPr lang="es-ES" dirty="0" smtClean="0"/>
          </a:p>
          <a:p>
            <a:r>
              <a:rPr lang="es-ES" dirty="0" smtClean="0"/>
              <a:t>Se insertan impurezas cambiando las propiedades eléctricas </a:t>
            </a:r>
            <a:r>
              <a:rPr lang="en-US" dirty="0" smtClean="0"/>
              <a:t>(</a:t>
            </a:r>
            <a:r>
              <a:rPr lang="en-US" dirty="0" err="1" smtClean="0"/>
              <a:t>dopaje</a:t>
            </a:r>
            <a:r>
              <a:rPr lang="en-US" dirty="0" smtClean="0"/>
              <a:t>)</a:t>
            </a:r>
          </a:p>
          <a:p>
            <a:r>
              <a:rPr lang="es-ES" dirty="0" smtClean="0"/>
              <a:t>Tipo n+ o n- dependiendo de su nivel de impurificación</a:t>
            </a:r>
            <a:endParaRPr lang="en-US" dirty="0" smtClean="0"/>
          </a:p>
        </p:txBody>
      </p:sp>
      <p:pic>
        <p:nvPicPr>
          <p:cNvPr id="3074" name="Picture 2" descr="Image result for preparacion de la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4" y="1218202"/>
            <a:ext cx="3069965" cy="2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lic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39" y="3807228"/>
            <a:ext cx="2251264" cy="1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0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Oxidación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Reacción de Si con O</a:t>
            </a:r>
            <a:r>
              <a:rPr lang="es-ES" baseline="-25000" dirty="0" smtClean="0"/>
              <a:t>2</a:t>
            </a:r>
            <a:r>
              <a:rPr lang="es-ES" dirty="0" smtClean="0"/>
              <a:t>  = (</a:t>
            </a:r>
            <a:r>
              <a:rPr lang="es-ES" dirty="0"/>
              <a:t>SiO2). </a:t>
            </a:r>
            <a:endParaRPr lang="es-ES" dirty="0" smtClean="0"/>
          </a:p>
          <a:p>
            <a:r>
              <a:rPr lang="es-ES" dirty="0" smtClean="0"/>
              <a:t>La reacción </a:t>
            </a:r>
            <a:r>
              <a:rPr lang="es-ES" dirty="0"/>
              <a:t>se </a:t>
            </a:r>
            <a:r>
              <a:rPr lang="es-ES" dirty="0" smtClean="0"/>
              <a:t>acelera en un horno. </a:t>
            </a:r>
          </a:p>
          <a:p>
            <a:r>
              <a:rPr lang="es-ES" dirty="0" smtClean="0"/>
              <a:t>El </a:t>
            </a:r>
            <a:r>
              <a:rPr lang="es-ES" dirty="0"/>
              <a:t>O</a:t>
            </a:r>
            <a:r>
              <a:rPr lang="es-ES" baseline="-25000" dirty="0"/>
              <a:t>2</a:t>
            </a:r>
            <a:r>
              <a:rPr lang="es-ES" dirty="0" smtClean="0"/>
              <a:t> </a:t>
            </a:r>
            <a:r>
              <a:rPr lang="en-US" dirty="0" smtClean="0"/>
              <a:t>se </a:t>
            </a:r>
            <a:r>
              <a:rPr lang="en-US" dirty="0" err="1" smtClean="0"/>
              <a:t>inserta</a:t>
            </a:r>
            <a:r>
              <a:rPr lang="en-US" dirty="0" smtClean="0"/>
              <a:t> o:</a:t>
            </a:r>
          </a:p>
          <a:p>
            <a:pPr lvl="1"/>
            <a:r>
              <a:rPr lang="es-ES" dirty="0" smtClean="0"/>
              <a:t>como gas o (</a:t>
            </a:r>
            <a:r>
              <a:rPr lang="es-ES" dirty="0"/>
              <a:t>proceso de “oxidación seca”) </a:t>
            </a:r>
            <a:endParaRPr lang="es-ES" dirty="0" smtClean="0"/>
          </a:p>
          <a:p>
            <a:pPr lvl="1"/>
            <a:r>
              <a:rPr lang="es-ES" dirty="0" smtClean="0"/>
              <a:t>como </a:t>
            </a:r>
            <a:r>
              <a:rPr lang="es-ES" dirty="0"/>
              <a:t>vapor (“oxidación húmeda”). </a:t>
            </a:r>
            <a:endParaRPr lang="es-ES" dirty="0" smtClean="0"/>
          </a:p>
          <a:p>
            <a:r>
              <a:rPr lang="es-ES" dirty="0" smtClean="0"/>
              <a:t>La oxidación </a:t>
            </a:r>
            <a:r>
              <a:rPr lang="es-ES" dirty="0"/>
              <a:t>húmeda tiene una mayor tasa de </a:t>
            </a:r>
            <a:r>
              <a:rPr lang="es-ES" dirty="0" smtClean="0"/>
              <a:t>crecimiento</a:t>
            </a:r>
          </a:p>
          <a:p>
            <a:r>
              <a:rPr lang="es-ES" dirty="0" smtClean="0"/>
              <a:t>La oxidación </a:t>
            </a:r>
            <a:r>
              <a:rPr lang="es-ES" dirty="0"/>
              <a:t>seca produce mejores características eléctricas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Pelicula</a:t>
            </a:r>
            <a:r>
              <a:rPr lang="es-ES" dirty="0" smtClean="0"/>
              <a:t> delgada reflejante.</a:t>
            </a:r>
            <a:endParaRPr lang="en-US" dirty="0" smtClean="0"/>
          </a:p>
        </p:txBody>
      </p:sp>
      <p:pic>
        <p:nvPicPr>
          <p:cNvPr id="4098" name="Picture 2" descr="Image result for silicon wafer oxidation process S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1435098"/>
            <a:ext cx="2579510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ilicon wafer oxidation process S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4980042"/>
            <a:ext cx="3143723" cy="17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Difusión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Los átomos se mueven de una región altamente concentrada a una baja. </a:t>
            </a:r>
          </a:p>
          <a:p>
            <a:r>
              <a:rPr lang="es-ES" dirty="0" smtClean="0"/>
              <a:t>El objetivo es introducir átomos para cambiar resistividad</a:t>
            </a:r>
          </a:p>
          <a:p>
            <a:pPr lvl="1"/>
            <a:r>
              <a:rPr lang="es-ES" dirty="0" smtClean="0"/>
              <a:t>realizado </a:t>
            </a:r>
            <a:r>
              <a:rPr lang="es-ES" dirty="0"/>
              <a:t>a altas temperaturas (1000 a 1200 °C), esto para obtener el perfil de dopaje deseado. </a:t>
            </a:r>
            <a:endParaRPr lang="es-ES" dirty="0" smtClean="0"/>
          </a:p>
          <a:p>
            <a:pPr lvl="1"/>
            <a:r>
              <a:rPr lang="es-ES" dirty="0" smtClean="0"/>
              <a:t>Las </a:t>
            </a:r>
            <a:r>
              <a:rPr lang="es-ES" dirty="0"/>
              <a:t>impurezas más </a:t>
            </a:r>
            <a:r>
              <a:rPr lang="es-ES" dirty="0" smtClean="0"/>
              <a:t>comunes insertadas son</a:t>
            </a:r>
          </a:p>
          <a:p>
            <a:pPr lvl="2"/>
            <a:r>
              <a:rPr lang="es-ES" dirty="0" smtClean="0"/>
              <a:t>Boro </a:t>
            </a:r>
            <a:r>
              <a:rPr lang="es-ES" dirty="0"/>
              <a:t>(tipo </a:t>
            </a:r>
            <a:r>
              <a:rPr lang="es-ES" dirty="0" smtClean="0"/>
              <a:t>p)</a:t>
            </a:r>
          </a:p>
          <a:p>
            <a:pPr lvl="2"/>
            <a:r>
              <a:rPr lang="es-ES" dirty="0" smtClean="0"/>
              <a:t>Fósforo </a:t>
            </a:r>
            <a:r>
              <a:rPr lang="es-ES" dirty="0"/>
              <a:t>(tipo n) y </a:t>
            </a:r>
            <a:endParaRPr lang="es-ES" dirty="0" smtClean="0"/>
          </a:p>
          <a:p>
            <a:pPr lvl="2"/>
            <a:r>
              <a:rPr lang="es-ES" dirty="0" smtClean="0"/>
              <a:t>Arsénico </a:t>
            </a:r>
            <a:r>
              <a:rPr lang="es-ES" dirty="0"/>
              <a:t>(tipo n</a:t>
            </a:r>
            <a:r>
              <a:rPr lang="es-ES" dirty="0" smtClean="0"/>
              <a:t>)</a:t>
            </a:r>
            <a:endParaRPr lang="en-US" dirty="0" smtClean="0"/>
          </a:p>
        </p:txBody>
      </p:sp>
      <p:pic>
        <p:nvPicPr>
          <p:cNvPr id="5122" name="Picture 2" descr="Image result for diffusion wa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5" y="3790604"/>
            <a:ext cx="4308900" cy="28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ffusi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90" y="4400063"/>
            <a:ext cx="3385069" cy="13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6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Implantación</a:t>
            </a:r>
            <a:r>
              <a:rPr lang="en-US" dirty="0" smtClean="0"/>
              <a:t> de </a:t>
            </a:r>
            <a:r>
              <a:rPr lang="en-US" dirty="0" err="1" smtClean="0"/>
              <a:t>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Más impurezas implantada!</a:t>
            </a:r>
          </a:p>
          <a:p>
            <a:r>
              <a:rPr lang="es-ES" dirty="0" smtClean="0"/>
              <a:t>El implantador produce los iones contaminantes deseados</a:t>
            </a:r>
          </a:p>
          <a:p>
            <a:r>
              <a:rPr lang="es-ES" dirty="0" smtClean="0"/>
              <a:t>Realizado en base a aceleración eléctrica de campo</a:t>
            </a:r>
          </a:p>
          <a:p>
            <a:r>
              <a:rPr lang="es-ES" dirty="0" smtClean="0"/>
              <a:t>Esta aceleración hace que se impacte sobre el semiconductor.</a:t>
            </a:r>
          </a:p>
          <a:p>
            <a:r>
              <a:rPr lang="es-ES" dirty="0" smtClean="0"/>
              <a:t>Realizada para conseguir el perfil de dopaje correcto</a:t>
            </a:r>
            <a:endParaRPr lang="en-US" dirty="0" smtClean="0"/>
          </a:p>
        </p:txBody>
      </p:sp>
      <p:pic>
        <p:nvPicPr>
          <p:cNvPr id="6146" name="Picture 2" descr="https://upload.wikimedia.org/wikipedia/commons/thumb/2/28/Ion_implantation_machine_at_LAAS_0521.jpg/800px-Ion_implantation_machine_at_LAAS_0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07" y="2294312"/>
            <a:ext cx="2237669" cy="3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sz="3600" dirty="0" err="1" smtClean="0"/>
              <a:t>Deposición</a:t>
            </a:r>
            <a:r>
              <a:rPr lang="en-US" sz="3600" dirty="0" smtClean="0"/>
              <a:t> de vapor </a:t>
            </a:r>
            <a:r>
              <a:rPr lang="en-US" sz="3600" dirty="0" err="1" smtClean="0"/>
              <a:t>químico</a:t>
            </a:r>
            <a:r>
              <a:rPr lang="en-US" sz="3600" dirty="0" smtClean="0"/>
              <a:t> (CVD)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Se hace reaccionar gas/vapor </a:t>
            </a:r>
            <a:r>
              <a:rPr lang="es-ES" dirty="0" err="1" smtClean="0"/>
              <a:t>quimacamente</a:t>
            </a:r>
            <a:r>
              <a:rPr lang="es-ES" dirty="0" smtClean="0"/>
              <a:t>. Obvio.</a:t>
            </a:r>
          </a:p>
          <a:p>
            <a:r>
              <a:rPr lang="es-ES" dirty="0" smtClean="0"/>
              <a:t>Con:  Las propiedades conseguidas aquí no son mejores que en otros procesos</a:t>
            </a:r>
          </a:p>
          <a:p>
            <a:r>
              <a:rPr lang="es-ES" dirty="0" smtClean="0"/>
              <a:t>Pro:  Mejora el aislamiento térmico. </a:t>
            </a:r>
          </a:p>
          <a:p>
            <a:r>
              <a:rPr lang="es-ES" dirty="0" smtClean="0"/>
              <a:t>Proceso rápido y de baja temperatura (</a:t>
            </a:r>
            <a:r>
              <a:rPr lang="en-US" dirty="0" smtClean="0"/>
              <a:t>&lt; </a:t>
            </a:r>
            <a:r>
              <a:rPr lang="es-ES" dirty="0" smtClean="0"/>
              <a:t>500°C</a:t>
            </a:r>
            <a:r>
              <a:rPr lang="es-ES" dirty="0"/>
              <a:t>).</a:t>
            </a:r>
            <a:endParaRPr lang="en-US" dirty="0" smtClean="0"/>
          </a:p>
        </p:txBody>
      </p:sp>
      <p:pic>
        <p:nvPicPr>
          <p:cNvPr id="7170" name="Picture 2" descr="https://upload.wikimedia.org/wikipedia/commons/thumb/b/b1/PICT0111.JPG/220px-PICT0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89" y="2942379"/>
            <a:ext cx="2687377" cy="3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sz="3600" dirty="0" err="1" smtClean="0"/>
              <a:t>Metalización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He aquí la parte importante!</a:t>
            </a:r>
          </a:p>
          <a:p>
            <a:r>
              <a:rPr lang="en-US" dirty="0" err="1" smtClean="0"/>
              <a:t>Conectar</a:t>
            </a:r>
            <a:r>
              <a:rPr lang="en-US" dirty="0" smtClean="0"/>
              <a:t> </a:t>
            </a:r>
            <a:r>
              <a:rPr lang="en-US" dirty="0" err="1" smtClean="0"/>
              <a:t>diviersos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endParaRPr lang="en-US" dirty="0" smtClean="0"/>
          </a:p>
          <a:p>
            <a:pPr lvl="1"/>
            <a:r>
              <a:rPr lang="es-ES" dirty="0" smtClean="0"/>
              <a:t>transistores</a:t>
            </a:r>
            <a:r>
              <a:rPr lang="es-ES" dirty="0"/>
              <a:t>, condensadores, </a:t>
            </a:r>
            <a:r>
              <a:rPr lang="es-ES" dirty="0" smtClean="0"/>
              <a:t>etc. para </a:t>
            </a:r>
            <a:r>
              <a:rPr lang="es-ES" dirty="0"/>
              <a:t>formar el circuito integrado </a:t>
            </a:r>
            <a:endParaRPr lang="es-ES" dirty="0" smtClean="0"/>
          </a:p>
          <a:p>
            <a:r>
              <a:rPr lang="es-ES" dirty="0" smtClean="0"/>
              <a:t>Deposición </a:t>
            </a:r>
            <a:r>
              <a:rPr lang="es-ES" dirty="0"/>
              <a:t>inicial de un metal sobre la superficie del Silicio. </a:t>
            </a:r>
            <a:endParaRPr lang="es-ES" dirty="0" smtClean="0"/>
          </a:p>
          <a:p>
            <a:r>
              <a:rPr lang="es-ES" dirty="0" smtClean="0"/>
              <a:t>Deposición </a:t>
            </a:r>
            <a:r>
              <a:rPr lang="es-ES" dirty="0"/>
              <a:t>electrónica, que normalmente es de 1 a 2 minutos.</a:t>
            </a:r>
            <a:endParaRPr lang="en-US" dirty="0" smtClean="0"/>
          </a:p>
        </p:txBody>
      </p:sp>
      <p:pic>
        <p:nvPicPr>
          <p:cNvPr id="8194" name="Picture 2" descr="Image result for wafer metal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217998"/>
            <a:ext cx="3322724" cy="24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fer metal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4150658"/>
            <a:ext cx="3691572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64757" y="811876"/>
            <a:ext cx="1537854" cy="604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sz="3600" dirty="0" err="1" smtClean="0"/>
              <a:t>Fotolitografía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Definimos la geometría de los diversos componentes.</a:t>
            </a:r>
          </a:p>
          <a:p>
            <a:r>
              <a:rPr lang="es-ES" dirty="0" smtClean="0"/>
              <a:t>Se recubre la oblea con una capa fotosensible llamada </a:t>
            </a:r>
            <a:r>
              <a:rPr lang="es-ES" dirty="0"/>
              <a:t>sustancia </a:t>
            </a:r>
            <a:r>
              <a:rPr lang="es-ES" dirty="0" err="1"/>
              <a:t>fotoendurecible</a:t>
            </a:r>
            <a:r>
              <a:rPr lang="es-ES" dirty="0"/>
              <a:t> </a:t>
            </a:r>
            <a:r>
              <a:rPr lang="es-ES" dirty="0" smtClean="0"/>
              <a:t>bajo la técnica “de giro”</a:t>
            </a:r>
          </a:p>
          <a:p>
            <a:r>
              <a:rPr lang="es-ES" dirty="0" smtClean="0"/>
              <a:t>Seguido, se expone a luz UV. </a:t>
            </a:r>
          </a:p>
          <a:p>
            <a:r>
              <a:rPr lang="es-ES" dirty="0"/>
              <a:t>Á</a:t>
            </a:r>
            <a:r>
              <a:rPr lang="es-ES" dirty="0" smtClean="0"/>
              <a:t>reas </a:t>
            </a:r>
            <a:r>
              <a:rPr lang="es-ES" dirty="0"/>
              <a:t>opuestas se ablandarán y podrán ser removidas con un químico, </a:t>
            </a:r>
            <a:r>
              <a:rPr lang="es-ES" dirty="0" smtClean="0"/>
              <a:t>produciendo geométricamente un componente fino. </a:t>
            </a:r>
          </a:p>
        </p:txBody>
      </p:sp>
      <p:pic>
        <p:nvPicPr>
          <p:cNvPr id="9218" name="Picture 2" descr="https://upload.wikimedia.org/wikipedia/commons/thumb/b/b0/Photolithography_etching_process.svg/320px-Photolithography_etching_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38" y="877194"/>
            <a:ext cx="1167661" cy="5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4" y="4572374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sz="3600" dirty="0" err="1" smtClean="0"/>
              <a:t>Empacado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Contiene varios CI (Circuitos Integrados) finalizados.</a:t>
            </a:r>
          </a:p>
          <a:p>
            <a:r>
              <a:rPr lang="es-ES" dirty="0" smtClean="0"/>
              <a:t>De </a:t>
            </a:r>
            <a:r>
              <a:rPr lang="es-ES" dirty="0"/>
              <a:t>10 o más transistores en un área </a:t>
            </a:r>
            <a:r>
              <a:rPr lang="es-ES" dirty="0" smtClean="0"/>
              <a:t>rectangular</a:t>
            </a:r>
          </a:p>
          <a:p>
            <a:pPr lvl="1"/>
            <a:r>
              <a:rPr lang="es-ES" dirty="0" smtClean="0"/>
              <a:t>1mm x 10 mm</a:t>
            </a:r>
          </a:p>
          <a:p>
            <a:r>
              <a:rPr lang="es-ES" dirty="0" smtClean="0"/>
              <a:t>Se prepara el IC rebanándolo</a:t>
            </a:r>
          </a:p>
          <a:p>
            <a:r>
              <a:rPr lang="es-ES" dirty="0" smtClean="0"/>
              <a:t>Se prueban y montan en </a:t>
            </a:r>
            <a:r>
              <a:rPr lang="es-ES" dirty="0" err="1" smtClean="0"/>
              <a:t>cápsulaas</a:t>
            </a:r>
            <a:endParaRPr lang="es-ES" dirty="0" smtClean="0"/>
          </a:p>
          <a:p>
            <a:r>
              <a:rPr lang="es-ES" dirty="0" smtClean="0"/>
              <a:t>Normalmente </a:t>
            </a:r>
            <a:r>
              <a:rPr lang="es-ES" dirty="0"/>
              <a:t>se utilizan alambres de oro para conectar las </a:t>
            </a:r>
            <a:r>
              <a:rPr lang="es-ES" dirty="0" smtClean="0"/>
              <a:t>terminales</a:t>
            </a:r>
          </a:p>
          <a:p>
            <a:r>
              <a:rPr lang="es-ES" dirty="0" smtClean="0"/>
              <a:t>Se </a:t>
            </a:r>
            <a:r>
              <a:rPr lang="es-ES" dirty="0"/>
              <a:t>sella el paquete con plástico o resina </a:t>
            </a:r>
            <a:r>
              <a:rPr lang="es-ES" dirty="0" err="1" smtClean="0"/>
              <a:t>epóxica</a:t>
            </a:r>
            <a:r>
              <a:rPr lang="es-ES" dirty="0" smtClean="0"/>
              <a:t>.</a:t>
            </a:r>
          </a:p>
        </p:txBody>
      </p:sp>
      <p:pic>
        <p:nvPicPr>
          <p:cNvPr id="6" name="Picture 4" descr="Image result for INTEGRATED CIRCUI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3495186"/>
            <a:ext cx="1879990" cy="16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1559599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90041"/>
            <a:ext cx="9404723" cy="1400530"/>
          </a:xfrm>
        </p:spPr>
        <p:txBody>
          <a:bodyPr/>
          <a:lstStyle/>
          <a:p>
            <a:r>
              <a:rPr lang="en-US" dirty="0" err="1" smtClean="0"/>
              <a:t>Tecnologías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616353" cy="419548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Resistor–transistor </a:t>
            </a:r>
            <a:r>
              <a:rPr lang="es-ES" dirty="0" err="1"/>
              <a:t>logic</a:t>
            </a:r>
            <a:r>
              <a:rPr lang="es-ES" dirty="0"/>
              <a:t> (RTL)</a:t>
            </a:r>
          </a:p>
          <a:p>
            <a:pPr lvl="1"/>
            <a:r>
              <a:rPr lang="es-ES" dirty="0" err="1"/>
              <a:t>Direct-coupled</a:t>
            </a:r>
            <a:r>
              <a:rPr lang="es-ES" dirty="0"/>
              <a:t> transistor </a:t>
            </a:r>
            <a:r>
              <a:rPr lang="es-ES" dirty="0" err="1"/>
              <a:t>logic</a:t>
            </a:r>
            <a:r>
              <a:rPr lang="es-ES" dirty="0"/>
              <a:t> (DCTL)</a:t>
            </a:r>
          </a:p>
          <a:p>
            <a:pPr lvl="1"/>
            <a:r>
              <a:rPr lang="es-ES" dirty="0"/>
              <a:t>Resistor–capacitor–transistor </a:t>
            </a:r>
            <a:r>
              <a:rPr lang="es-ES" dirty="0" err="1"/>
              <a:t>logic</a:t>
            </a:r>
            <a:r>
              <a:rPr lang="es-ES" dirty="0"/>
              <a:t> (RCTL)</a:t>
            </a:r>
          </a:p>
          <a:p>
            <a:r>
              <a:rPr lang="es-ES" dirty="0" err="1"/>
              <a:t>Diode</a:t>
            </a:r>
            <a:r>
              <a:rPr lang="es-ES" dirty="0"/>
              <a:t>–transistor </a:t>
            </a:r>
            <a:r>
              <a:rPr lang="es-ES" dirty="0" err="1"/>
              <a:t>logic</a:t>
            </a:r>
            <a:r>
              <a:rPr lang="es-ES" dirty="0"/>
              <a:t> (DTL)</a:t>
            </a:r>
          </a:p>
          <a:p>
            <a:pPr lvl="1"/>
            <a:r>
              <a:rPr lang="es-ES" dirty="0" err="1"/>
              <a:t>Complemented</a:t>
            </a:r>
            <a:r>
              <a:rPr lang="es-ES" dirty="0"/>
              <a:t> transistor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(CTDL)</a:t>
            </a:r>
          </a:p>
          <a:p>
            <a:pPr lvl="1"/>
            <a:r>
              <a:rPr lang="es-ES" dirty="0"/>
              <a:t>High-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(HTL)</a:t>
            </a:r>
          </a:p>
          <a:p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(ECL)</a:t>
            </a:r>
          </a:p>
          <a:p>
            <a:pPr lvl="1"/>
            <a:r>
              <a:rPr lang="es-ES" dirty="0"/>
              <a:t>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(PECL)</a:t>
            </a:r>
          </a:p>
          <a:p>
            <a:pPr lvl="1"/>
            <a:r>
              <a:rPr lang="es-ES" dirty="0" err="1"/>
              <a:t>Low-voltage</a:t>
            </a:r>
            <a:r>
              <a:rPr lang="es-ES" dirty="0"/>
              <a:t> 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(LVPECL)</a:t>
            </a:r>
          </a:p>
          <a:p>
            <a:r>
              <a:rPr lang="es-ES" dirty="0" err="1"/>
              <a:t>Gunning</a:t>
            </a:r>
            <a:r>
              <a:rPr lang="es-ES" dirty="0"/>
              <a:t> </a:t>
            </a:r>
            <a:r>
              <a:rPr lang="es-ES" dirty="0" err="1"/>
              <a:t>transceiver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(GTL)</a:t>
            </a:r>
          </a:p>
          <a:p>
            <a:r>
              <a:rPr lang="es-ES" dirty="0"/>
              <a:t>Transistor–transistor </a:t>
            </a:r>
            <a:r>
              <a:rPr lang="es-ES" dirty="0" err="1"/>
              <a:t>logic</a:t>
            </a:r>
            <a:r>
              <a:rPr lang="es-ES" dirty="0"/>
              <a:t> (TTL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1173" y="2052918"/>
            <a:ext cx="522284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P-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(PMOS)</a:t>
            </a:r>
          </a:p>
          <a:p>
            <a:r>
              <a:rPr lang="es-ES" dirty="0"/>
              <a:t>N-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(NMOS)</a:t>
            </a:r>
          </a:p>
          <a:p>
            <a:r>
              <a:rPr lang="es-ES" dirty="0" err="1"/>
              <a:t>Depletion</a:t>
            </a:r>
            <a:r>
              <a:rPr lang="es-ES" dirty="0"/>
              <a:t>-load NMOS </a:t>
            </a:r>
            <a:r>
              <a:rPr lang="es-ES" dirty="0" err="1"/>
              <a:t>logic</a:t>
            </a:r>
            <a:endParaRPr lang="es-ES" dirty="0"/>
          </a:p>
          <a:p>
            <a:r>
              <a:rPr lang="es-ES" dirty="0"/>
              <a:t>High-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nMOS</a:t>
            </a:r>
            <a:r>
              <a:rPr lang="es-ES" dirty="0"/>
              <a:t> (HMOS)</a:t>
            </a:r>
          </a:p>
          <a:p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(CMOS)</a:t>
            </a:r>
          </a:p>
          <a:p>
            <a:r>
              <a:rPr lang="es-ES" dirty="0"/>
              <a:t>Bipolar </a:t>
            </a:r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BiCMOS</a:t>
            </a:r>
            <a:r>
              <a:rPr lang="es-ES" dirty="0"/>
              <a:t>)</a:t>
            </a:r>
          </a:p>
          <a:p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injection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(I2L)</a:t>
            </a:r>
          </a:p>
        </p:txBody>
      </p:sp>
    </p:spTree>
    <p:extLst>
      <p:ext uri="{BB962C8B-B14F-4D97-AF65-F5344CB8AC3E}">
        <p14:creationId xmlns:p14="http://schemas.microsoft.com/office/powerpoint/2010/main" val="36898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TTL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tecnología de construcción de circuitos </a:t>
            </a:r>
            <a:r>
              <a:rPr lang="es-ES" dirty="0" smtClean="0"/>
              <a:t>electrónicos digitales </a:t>
            </a:r>
          </a:p>
          <a:p>
            <a:r>
              <a:rPr lang="es-ES" dirty="0" smtClean="0"/>
              <a:t>En </a:t>
            </a:r>
            <a:r>
              <a:rPr lang="es-ES" dirty="0"/>
              <a:t>los componentes fabricados con tecnología </a:t>
            </a:r>
            <a:r>
              <a:rPr lang="es-ES" dirty="0" smtClean="0"/>
              <a:t>TTL </a:t>
            </a:r>
            <a:r>
              <a:rPr lang="es-ES" dirty="0"/>
              <a:t>los elementos de entrada y salida del dispositivo </a:t>
            </a:r>
            <a:r>
              <a:rPr lang="es-ES" dirty="0" smtClean="0"/>
              <a:t>son transistores bipolares</a:t>
            </a:r>
            <a:endParaRPr lang="en-US" dirty="0"/>
          </a:p>
        </p:txBody>
      </p:sp>
      <p:pic>
        <p:nvPicPr>
          <p:cNvPr id="11268" name="Picture 4" descr="https://upload.wikimedia.org/wikipedia/commons/thumb/e/ef/TTL_NAND.PNG/300px-TTL_N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2" y="3741156"/>
            <a:ext cx="389000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CMOS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CMOS (</a:t>
            </a:r>
            <a:r>
              <a:rPr lang="es-ES" dirty="0" err="1" smtClean="0"/>
              <a:t>Complementary</a:t>
            </a:r>
            <a:r>
              <a:rPr lang="es-ES" dirty="0" smtClean="0"/>
              <a:t> Metal Oxide </a:t>
            </a:r>
            <a:r>
              <a:rPr lang="es-ES" dirty="0" err="1" smtClean="0"/>
              <a:t>Smiconductor</a:t>
            </a:r>
            <a:r>
              <a:rPr lang="es-ES" dirty="0" smtClean="0"/>
              <a:t>) </a:t>
            </a:r>
          </a:p>
          <a:p>
            <a:r>
              <a:rPr lang="es-ES" dirty="0" smtClean="0"/>
              <a:t>Uso de transistores </a:t>
            </a:r>
            <a:r>
              <a:rPr lang="es-ES" dirty="0" err="1" smtClean="0"/>
              <a:t>pMOS</a:t>
            </a:r>
            <a:r>
              <a:rPr lang="es-ES" dirty="0" smtClean="0"/>
              <a:t> </a:t>
            </a:r>
            <a:r>
              <a:rPr lang="es-ES" dirty="0"/>
              <a:t>y tipo </a:t>
            </a:r>
            <a:r>
              <a:rPr lang="es-ES" dirty="0" err="1" smtClean="0"/>
              <a:t>nMOS</a:t>
            </a:r>
            <a:endParaRPr lang="es-ES" dirty="0" smtClean="0"/>
          </a:p>
          <a:p>
            <a:pPr lvl="1"/>
            <a:r>
              <a:rPr lang="es-ES" dirty="0" smtClean="0"/>
              <a:t>en </a:t>
            </a:r>
            <a:r>
              <a:rPr lang="es-ES" dirty="0"/>
              <a:t>estado de </a:t>
            </a:r>
            <a:r>
              <a:rPr lang="es-ES" dirty="0" smtClean="0"/>
              <a:t>reposo el </a:t>
            </a:r>
            <a:r>
              <a:rPr lang="es-ES" dirty="0"/>
              <a:t>consumo de energía es únicamente el debido a las corrientes </a:t>
            </a:r>
            <a:r>
              <a:rPr lang="es-ES" dirty="0" smtClean="0"/>
              <a:t>parásitas</a:t>
            </a:r>
            <a:endParaRPr lang="es-ES" dirty="0"/>
          </a:p>
          <a:p>
            <a:r>
              <a:rPr lang="es-ES" dirty="0" smtClean="0"/>
              <a:t>Actualmente la mayoría de CI o IC son CMOS</a:t>
            </a:r>
          </a:p>
          <a:p>
            <a:pPr lvl="1"/>
            <a:r>
              <a:rPr lang="es-ES" dirty="0" smtClean="0"/>
              <a:t>Microprocesadores</a:t>
            </a:r>
          </a:p>
          <a:p>
            <a:pPr lvl="1"/>
            <a:r>
              <a:rPr lang="es-ES" dirty="0" smtClean="0"/>
              <a:t>Memorias</a:t>
            </a:r>
          </a:p>
          <a:p>
            <a:pPr lvl="1"/>
            <a:r>
              <a:rPr lang="es-ES" dirty="0" smtClean="0"/>
              <a:t>procesadores </a:t>
            </a:r>
            <a:r>
              <a:rPr lang="es-ES" dirty="0"/>
              <a:t>digitales de </a:t>
            </a:r>
            <a:r>
              <a:rPr lang="es-ES" dirty="0" smtClean="0"/>
              <a:t>señales, etc.</a:t>
            </a:r>
            <a:endParaRPr lang="es-ES" dirty="0"/>
          </a:p>
          <a:p>
            <a:endParaRPr lang="es-ES" dirty="0"/>
          </a:p>
          <a:p>
            <a:r>
              <a:rPr lang="es-ES" dirty="0" err="1" smtClean="0"/>
              <a:t>Drain</a:t>
            </a:r>
            <a:r>
              <a:rPr lang="es-ES" dirty="0" smtClean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Souces</a:t>
            </a:r>
            <a:r>
              <a:rPr lang="en-US" dirty="0" smtClean="0"/>
              <a:t> (D y S) son las terminals de </a:t>
            </a:r>
            <a:r>
              <a:rPr lang="en-US" dirty="0" err="1" smtClean="0"/>
              <a:t>salida</a:t>
            </a:r>
            <a:r>
              <a:rPr lang="en-US" dirty="0" smtClean="0"/>
              <a:t> del semiconductor</a:t>
            </a:r>
            <a:r>
              <a:rPr lang="es-ES" dirty="0" smtClean="0"/>
              <a:t>.  </a:t>
            </a:r>
            <a:r>
              <a:rPr lang="es-ES" dirty="0" err="1" smtClean="0"/>
              <a:t>Gate</a:t>
            </a:r>
            <a:r>
              <a:rPr lang="es-ES" dirty="0" smtClean="0"/>
              <a:t> (G) es la terminal de entrada</a:t>
            </a:r>
            <a:endParaRPr lang="es-ES" dirty="0"/>
          </a:p>
          <a:p>
            <a:r>
              <a:rPr lang="es-ES" dirty="0" smtClean="0"/>
              <a:t>Son “regenerativos”: una señal degradada que acometa una puerta lógica CMOS se verá restaurada a su valor lógico inicial 0 </a:t>
            </a:r>
            <a:r>
              <a:rPr lang="es-ES" dirty="0" err="1" smtClean="0"/>
              <a:t>ó</a:t>
            </a:r>
            <a:r>
              <a:rPr lang="es-ES" dirty="0" smtClean="0"/>
              <a:t> 1</a:t>
            </a:r>
            <a:endParaRPr lang="en-US" dirty="0"/>
          </a:p>
        </p:txBody>
      </p:sp>
      <p:pic>
        <p:nvPicPr>
          <p:cNvPr id="13314" name="Picture 2" descr="https://upload.wikimedia.org/wikipedia/commons/5/51/Static_CMOS_Inver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3442720"/>
            <a:ext cx="2021904" cy="20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a/a5/MOSFET_Structure.png/220px-MOSFET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1796692"/>
            <a:ext cx="1929884" cy="12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 smtClean="0"/>
              <a:t>Concepto de VLSI</a:t>
            </a:r>
            <a:endParaRPr lang="es-PA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VLSI = </a:t>
            </a:r>
            <a:r>
              <a:rPr lang="es-PA" dirty="0" err="1" smtClean="0"/>
              <a:t>Very</a:t>
            </a:r>
            <a:r>
              <a:rPr lang="es-PA" dirty="0" smtClean="0"/>
              <a:t> </a:t>
            </a:r>
            <a:r>
              <a:rPr lang="es-PA" dirty="0" err="1" smtClean="0"/>
              <a:t>Large</a:t>
            </a:r>
            <a:r>
              <a:rPr lang="es-PA" dirty="0" smtClean="0"/>
              <a:t> </a:t>
            </a:r>
            <a:r>
              <a:rPr lang="es-PA" dirty="0" err="1" smtClean="0"/>
              <a:t>Scale</a:t>
            </a:r>
            <a:r>
              <a:rPr lang="es-PA" dirty="0" smtClean="0"/>
              <a:t> </a:t>
            </a:r>
            <a:r>
              <a:rPr lang="es-PA" dirty="0" err="1" smtClean="0"/>
              <a:t>Integration</a:t>
            </a:r>
            <a:endParaRPr lang="es-PA" dirty="0" smtClean="0"/>
          </a:p>
          <a:p>
            <a:r>
              <a:rPr lang="es-PA" dirty="0" smtClean="0"/>
              <a:t>Circuitos basados en transistores (desde 1980) impulsada por las </a:t>
            </a:r>
            <a:r>
              <a:rPr lang="es-PA" dirty="0" err="1" smtClean="0"/>
              <a:t>las</a:t>
            </a:r>
            <a:r>
              <a:rPr lang="es-PA" dirty="0" smtClean="0"/>
              <a:t> nuevas industrias.</a:t>
            </a:r>
            <a:endParaRPr lang="es-PA" dirty="0"/>
          </a:p>
          <a:p>
            <a:r>
              <a:rPr lang="es-PA" dirty="0" smtClean="0"/>
              <a:t>Los primeros CI no contaban con muchos componentes, </a:t>
            </a:r>
            <a:r>
              <a:rPr lang="es-PA" dirty="0" err="1" smtClean="0"/>
              <a:t>p.e</a:t>
            </a:r>
            <a:r>
              <a:rPr lang="es-PA" dirty="0" smtClean="0"/>
              <a:t>. un transistor solamente.</a:t>
            </a:r>
          </a:p>
          <a:p>
            <a:r>
              <a:rPr lang="es-PA" dirty="0" smtClean="0"/>
              <a:t>A medida de los años se fueron agregando más componentes hasta lograr lo que conocemos como VLSI, </a:t>
            </a:r>
            <a:r>
              <a:rPr lang="es-PA" dirty="0" err="1" smtClean="0"/>
              <a:t>p.e</a:t>
            </a:r>
            <a:r>
              <a:rPr lang="es-PA" dirty="0" smtClean="0"/>
              <a:t>. un MPU.</a:t>
            </a:r>
          </a:p>
          <a:p>
            <a:pPr lvl="1"/>
            <a:r>
              <a:rPr lang="es-PA" dirty="0" smtClean="0"/>
              <a:t>Tubos al vacío</a:t>
            </a:r>
          </a:p>
          <a:p>
            <a:pPr lvl="1"/>
            <a:r>
              <a:rPr lang="es-PA" dirty="0" smtClean="0"/>
              <a:t>Circuitos discretos</a:t>
            </a:r>
          </a:p>
          <a:p>
            <a:pPr lvl="1"/>
            <a:r>
              <a:rPr lang="es-PA" dirty="0" smtClean="0"/>
              <a:t>Circuitos integrados (agrupaban resistores, capacitores)</a:t>
            </a:r>
          </a:p>
          <a:p>
            <a:pPr lvl="1"/>
            <a:r>
              <a:rPr lang="es-PA" dirty="0" smtClean="0"/>
              <a:t>LSI &lt;1000, VLSI &gt; 1000s hasta millones</a:t>
            </a:r>
            <a:endParaRPr lang="es-PA" dirty="0"/>
          </a:p>
          <a:p>
            <a:r>
              <a:rPr lang="es-PA" dirty="0" smtClean="0"/>
              <a:t>2006 -&gt; 65 </a:t>
            </a:r>
            <a:r>
              <a:rPr lang="es-PA" dirty="0" err="1"/>
              <a:t>nm</a:t>
            </a:r>
            <a:r>
              <a:rPr lang="es-PA" dirty="0"/>
              <a:t>, </a:t>
            </a:r>
            <a:endParaRPr lang="es-PA" dirty="0" smtClean="0"/>
          </a:p>
          <a:p>
            <a:r>
              <a:rPr lang="es-PA" dirty="0" smtClean="0"/>
              <a:t>2010 -&gt; 32 </a:t>
            </a:r>
            <a:r>
              <a:rPr lang="es-PA" dirty="0" err="1"/>
              <a:t>nm</a:t>
            </a:r>
            <a:endParaRPr lang="es-PA" dirty="0"/>
          </a:p>
          <a:p>
            <a:endParaRPr lang="es-PA" dirty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3792402"/>
            <a:ext cx="3183058" cy="29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9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PA" dirty="0" smtClean="0"/>
              <a:t>Escalado</a:t>
            </a:r>
            <a:endParaRPr lang="es-PA" dirty="0"/>
          </a:p>
        </p:txBody>
      </p:sp>
      <p:sp>
        <p:nvSpPr>
          <p:cNvPr id="5" name="Marcador de texto 13"/>
          <p:cNvSpPr txBox="1">
            <a:spLocks/>
          </p:cNvSpPr>
          <p:nvPr/>
        </p:nvSpPr>
        <p:spPr>
          <a:xfrm>
            <a:off x="1154953" y="3179764"/>
            <a:ext cx="314187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mtClean="0"/>
              <a:t>10.000 nm – 1971</a:t>
            </a:r>
          </a:p>
          <a:p>
            <a:r>
              <a:rPr lang="es-PA" smtClean="0"/>
              <a:t>3.000 nm – 1975</a:t>
            </a:r>
          </a:p>
          <a:p>
            <a:r>
              <a:rPr lang="es-PA" smtClean="0"/>
              <a:t>1.500 nm – 1982</a:t>
            </a:r>
          </a:p>
          <a:p>
            <a:r>
              <a:rPr lang="es-PA" smtClean="0"/>
              <a:t>1.000 nm – 1985</a:t>
            </a:r>
          </a:p>
          <a:p>
            <a:r>
              <a:rPr lang="es-PA" smtClean="0"/>
              <a:t>800 nm – 1989</a:t>
            </a:r>
          </a:p>
          <a:p>
            <a:r>
              <a:rPr lang="es-PA" smtClean="0"/>
              <a:t>600 nm – 1994</a:t>
            </a:r>
          </a:p>
          <a:p>
            <a:endParaRPr lang="es-PA" dirty="0"/>
          </a:p>
        </p:txBody>
      </p:sp>
      <p:sp>
        <p:nvSpPr>
          <p:cNvPr id="6" name="Marcador de texto 14"/>
          <p:cNvSpPr txBox="1">
            <a:spLocks/>
          </p:cNvSpPr>
          <p:nvPr/>
        </p:nvSpPr>
        <p:spPr>
          <a:xfrm>
            <a:off x="4512721" y="3179763"/>
            <a:ext cx="314700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mtClean="0"/>
              <a:t>350 nm – 1995</a:t>
            </a:r>
          </a:p>
          <a:p>
            <a:r>
              <a:rPr lang="es-PA" smtClean="0"/>
              <a:t>250 nm – 1997</a:t>
            </a:r>
          </a:p>
          <a:p>
            <a:r>
              <a:rPr lang="es-PA" smtClean="0"/>
              <a:t>180 nm – 1999</a:t>
            </a:r>
          </a:p>
          <a:p>
            <a:r>
              <a:rPr lang="es-PA" smtClean="0"/>
              <a:t>130 nm – 2002</a:t>
            </a:r>
          </a:p>
          <a:p>
            <a:r>
              <a:rPr lang="es-PA" smtClean="0"/>
              <a:t>90 nm – 2004</a:t>
            </a:r>
          </a:p>
          <a:p>
            <a:r>
              <a:rPr lang="es-PA" smtClean="0"/>
              <a:t>65 nm – 2006</a:t>
            </a:r>
            <a:endParaRPr lang="es-PA" dirty="0"/>
          </a:p>
        </p:txBody>
      </p:sp>
      <p:sp>
        <p:nvSpPr>
          <p:cNvPr id="7" name="Marcador de texto 15"/>
          <p:cNvSpPr txBox="1">
            <a:spLocks/>
          </p:cNvSpPr>
          <p:nvPr/>
        </p:nvSpPr>
        <p:spPr>
          <a:xfrm>
            <a:off x="7888329" y="3179762"/>
            <a:ext cx="3145536" cy="2847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45 </a:t>
            </a:r>
            <a:r>
              <a:rPr lang="es-PA" dirty="0" err="1" smtClean="0"/>
              <a:t>nm</a:t>
            </a:r>
            <a:r>
              <a:rPr lang="es-PA" dirty="0" smtClean="0"/>
              <a:t> – 2008</a:t>
            </a:r>
          </a:p>
          <a:p>
            <a:r>
              <a:rPr lang="es-PA" dirty="0" smtClean="0"/>
              <a:t>32 </a:t>
            </a:r>
            <a:r>
              <a:rPr lang="es-PA" dirty="0" err="1" smtClean="0"/>
              <a:t>nm</a:t>
            </a:r>
            <a:r>
              <a:rPr lang="es-PA" dirty="0" smtClean="0"/>
              <a:t> – 2010</a:t>
            </a:r>
          </a:p>
          <a:p>
            <a:r>
              <a:rPr lang="es-PA" dirty="0" smtClean="0"/>
              <a:t>22 </a:t>
            </a:r>
            <a:r>
              <a:rPr lang="es-PA" dirty="0" err="1" smtClean="0"/>
              <a:t>nm</a:t>
            </a:r>
            <a:r>
              <a:rPr lang="es-PA" dirty="0" smtClean="0"/>
              <a:t> – 2012</a:t>
            </a:r>
          </a:p>
          <a:p>
            <a:r>
              <a:rPr lang="es-PA" dirty="0" smtClean="0"/>
              <a:t>14 </a:t>
            </a:r>
            <a:r>
              <a:rPr lang="es-PA" dirty="0" err="1" smtClean="0"/>
              <a:t>nm</a:t>
            </a:r>
            <a:r>
              <a:rPr lang="es-PA" dirty="0" smtClean="0"/>
              <a:t> – 2014</a:t>
            </a:r>
          </a:p>
          <a:p>
            <a:r>
              <a:rPr lang="es-PA" dirty="0" smtClean="0"/>
              <a:t>10 </a:t>
            </a:r>
            <a:r>
              <a:rPr lang="es-PA" dirty="0" err="1" smtClean="0"/>
              <a:t>nm</a:t>
            </a:r>
            <a:r>
              <a:rPr lang="es-PA" dirty="0" smtClean="0"/>
              <a:t> – 2016</a:t>
            </a:r>
          </a:p>
          <a:p>
            <a:r>
              <a:rPr lang="es-PA" dirty="0" smtClean="0"/>
              <a:t>7 </a:t>
            </a:r>
            <a:r>
              <a:rPr lang="es-PA" dirty="0" err="1" smtClean="0"/>
              <a:t>nm</a:t>
            </a:r>
            <a:r>
              <a:rPr lang="es-PA" dirty="0" smtClean="0"/>
              <a:t> – 2018</a:t>
            </a:r>
          </a:p>
          <a:p>
            <a:r>
              <a:rPr lang="es-PA" dirty="0" smtClean="0"/>
              <a:t>5 </a:t>
            </a:r>
            <a:r>
              <a:rPr lang="es-PA" dirty="0" err="1" smtClean="0"/>
              <a:t>nm</a:t>
            </a:r>
            <a:r>
              <a:rPr lang="es-PA" dirty="0" smtClean="0"/>
              <a:t> – 2020</a:t>
            </a:r>
            <a:endParaRPr lang="es-PA" dirty="0"/>
          </a:p>
        </p:txBody>
      </p:sp>
      <p:pic>
        <p:nvPicPr>
          <p:cNvPr id="8" name="Picture 3" descr="Resultado de imagen para 40nm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59" y="309229"/>
            <a:ext cx="4909849" cy="24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0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 smtClean="0"/>
              <a:t>Factor de Mérito de Una Tecnología</a:t>
            </a:r>
            <a:endParaRPr lang="es-PA" dirty="0"/>
          </a:p>
        </p:txBody>
      </p:sp>
      <p:sp>
        <p:nvSpPr>
          <p:cNvPr id="3" name="Marcador de contenido 8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 smtClean="0"/>
              <a:t>Es el producto de la potencia consumida por el tiempo de propagación</a:t>
            </a:r>
          </a:p>
          <a:p>
            <a:r>
              <a:rPr lang="es-PA" dirty="0" smtClean="0"/>
              <a:t>A menor factor de mérito, mejor la tecnología</a:t>
            </a:r>
          </a:p>
          <a:p>
            <a:r>
              <a:rPr lang="es-PA" dirty="0" smtClean="0"/>
              <a:t>TTL = 22pJ</a:t>
            </a:r>
          </a:p>
          <a:p>
            <a:r>
              <a:rPr lang="es-PA" dirty="0" smtClean="0"/>
              <a:t>CMOS = 1.2pJ @ 100kHz</a:t>
            </a:r>
            <a:endParaRPr lang="es-PA" dirty="0"/>
          </a:p>
        </p:txBody>
      </p:sp>
      <p:pic>
        <p:nvPicPr>
          <p:cNvPr id="4" name="Picture 2" descr="Resultado de imagen para switching frequency vs power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24" y="3223031"/>
            <a:ext cx="4715886" cy="3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 smtClean="0"/>
              <a:t>Componentes Electrónicos</a:t>
            </a:r>
            <a:br>
              <a:rPr lang="es-PA" dirty="0" smtClean="0"/>
            </a:br>
            <a:r>
              <a:rPr lang="es-PA" dirty="0"/>
              <a:t>	</a:t>
            </a:r>
            <a:r>
              <a:rPr lang="es-PA" dirty="0" smtClean="0"/>
              <a:t>Resistencias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 smtClean="0"/>
              <a:t>La resistencia es un elemento pasivo que se opone al flujo de corriente eléctrica (limita la corriente) a través del conductor</a:t>
            </a:r>
          </a:p>
          <a:p>
            <a:r>
              <a:rPr lang="es-PA" dirty="0" smtClean="0"/>
              <a:t>Unidad = </a:t>
            </a:r>
            <a:r>
              <a:rPr lang="es-PA" dirty="0" err="1" smtClean="0"/>
              <a:t>Ohmnio</a:t>
            </a:r>
            <a:r>
              <a:rPr lang="es-PA" dirty="0" smtClean="0"/>
              <a:t>, representado por la letra omega </a:t>
            </a:r>
            <a:r>
              <a:rPr lang="es-PA" dirty="0"/>
              <a:t>(Ω)</a:t>
            </a:r>
          </a:p>
        </p:txBody>
      </p:sp>
      <p:pic>
        <p:nvPicPr>
          <p:cNvPr id="4" name="Picture 6" descr="Resultado de imagen para codigo de colores de resisten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1" y="3757353"/>
            <a:ext cx="3417673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7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263" y="483217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</a:t>
            </a:r>
            <a:r>
              <a:rPr lang="es-PA" dirty="0" smtClean="0"/>
              <a:t>Inductores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263" y="2113049"/>
            <a:ext cx="8825659" cy="3416300"/>
          </a:xfrm>
        </p:spPr>
        <p:txBody>
          <a:bodyPr/>
          <a:lstStyle/>
          <a:p>
            <a:r>
              <a:rPr lang="es-PA" dirty="0" smtClean="0"/>
              <a:t>Componente pasivo</a:t>
            </a:r>
          </a:p>
          <a:p>
            <a:r>
              <a:rPr lang="es-PA" dirty="0" smtClean="0"/>
              <a:t>Almacena energía en forma de campo eléctrico</a:t>
            </a:r>
          </a:p>
          <a:p>
            <a:r>
              <a:rPr lang="es-PA" dirty="0" smtClean="0"/>
              <a:t>Unidad = H, representado por la letra (H)</a:t>
            </a:r>
            <a:endParaRPr lang="es-PA" dirty="0"/>
          </a:p>
        </p:txBody>
      </p:sp>
      <p:pic>
        <p:nvPicPr>
          <p:cNvPr id="4" name="Picture 2" descr="http://1.bp.blogspot.com/-pPKO5AvsGWQ/VWeHwABxdYI/AAAAAAAAAsU/nPZ2uir0wvY/s640/Inductor%2Bcolor%2B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8" y="3603416"/>
            <a:ext cx="3275433" cy="28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a/a1/Electronic_component_induc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55" y="3052387"/>
            <a:ext cx="4015392" cy="35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</a:t>
            </a:r>
            <a:r>
              <a:rPr lang="es-PA" dirty="0" smtClean="0"/>
              <a:t>Capacitores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141674" cy="3416300"/>
          </a:xfrm>
        </p:spPr>
        <p:txBody>
          <a:bodyPr>
            <a:normAutofit fontScale="85000" lnSpcReduction="10000"/>
          </a:bodyPr>
          <a:lstStyle/>
          <a:p>
            <a:r>
              <a:rPr lang="es-PA" dirty="0" smtClean="0"/>
              <a:t>También es capaz de almacenar energía!</a:t>
            </a:r>
          </a:p>
          <a:p>
            <a:r>
              <a:rPr lang="es-PA" dirty="0" smtClean="0"/>
              <a:t>Generalmente formado por dos placas conductoras paralelas</a:t>
            </a:r>
          </a:p>
          <a:p>
            <a:r>
              <a:rPr lang="es-PA" dirty="0" smtClean="0"/>
              <a:t>Separadas por un material dieléctrico o </a:t>
            </a:r>
            <a:r>
              <a:rPr lang="es-PA" dirty="0"/>
              <a:t>por </a:t>
            </a:r>
            <a:r>
              <a:rPr lang="es-PA" dirty="0" smtClean="0"/>
              <a:t>vacío. </a:t>
            </a:r>
          </a:p>
          <a:p>
            <a:r>
              <a:rPr lang="es-PA" dirty="0" smtClean="0"/>
              <a:t>Las </a:t>
            </a:r>
            <a:r>
              <a:rPr lang="es-PA" dirty="0"/>
              <a:t>placas, </a:t>
            </a:r>
            <a:r>
              <a:rPr lang="es-PA" dirty="0" smtClean="0"/>
              <a:t>sometidas a una diferencia de potencial, </a:t>
            </a:r>
            <a:r>
              <a:rPr lang="es-PA" dirty="0"/>
              <a:t>positiva en una de ellas y negativa en la otra, </a:t>
            </a:r>
            <a:r>
              <a:rPr lang="es-PA" dirty="0" smtClean="0"/>
              <a:t>para un delta de cero..</a:t>
            </a:r>
            <a:endParaRPr lang="es-PA" dirty="0"/>
          </a:p>
          <a:p>
            <a:r>
              <a:rPr lang="es-PA" dirty="0" smtClean="0"/>
              <a:t>Desde el punto de vista físico no almacena energía, sin embargo dentro de un circuito si es capaz de esto.</a:t>
            </a:r>
            <a:endParaRPr lang="es-PA" dirty="0"/>
          </a:p>
        </p:txBody>
      </p:sp>
      <p:pic>
        <p:nvPicPr>
          <p:cNvPr id="4" name="Picture 2" descr="Resultado de imagen para codigo de capaci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56" y="3138898"/>
            <a:ext cx="3792271" cy="25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ndensa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500" y="2245605"/>
            <a:ext cx="4833897" cy="17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 smtClean="0"/>
          </a:p>
          <a:p>
            <a:pPr algn="ctr"/>
            <a:r>
              <a:rPr lang="en-US" sz="6600" dirty="0" smtClean="0"/>
              <a:t>DIAPOSITIVA FINAL</a:t>
            </a:r>
          </a:p>
          <a:p>
            <a:pPr algn="ctr"/>
            <a:r>
              <a:rPr lang="en-US" sz="6600" dirty="0" smtClean="0"/>
              <a:t>DÍA 1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030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50%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3+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Componentes </a:t>
            </a:r>
            <a:r>
              <a:rPr lang="es-PA" dirty="0" smtClean="0"/>
              <a:t>VLSI – Compañías</a:t>
            </a:r>
            <a:endParaRPr lang="en-US" dirty="0"/>
          </a:p>
        </p:txBody>
      </p:sp>
      <p:pic>
        <p:nvPicPr>
          <p:cNvPr id="1026" name="Picture 2" descr="Image result for VLSI compan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/>
          <a:stretch/>
        </p:blipFill>
        <p:spPr bwMode="auto">
          <a:xfrm>
            <a:off x="2019153" y="1669547"/>
            <a:ext cx="7510407" cy="4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– 2 a 8 Pines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67" y="1264916"/>
            <a:ext cx="7671409" cy="53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– </a:t>
            </a:r>
            <a:r>
              <a:rPr lang="en-US" dirty="0" err="1" smtClean="0"/>
              <a:t>Más</a:t>
            </a:r>
            <a:r>
              <a:rPr lang="en-US" dirty="0" smtClean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Nomenclatura</a:t>
            </a:r>
            <a:endParaRPr lang="en-US" dirty="0" smtClean="0"/>
          </a:p>
          <a:p>
            <a:pPr lvl="1"/>
            <a:r>
              <a:rPr lang="en-US" dirty="0" err="1" smtClean="0"/>
              <a:t>Ocurre</a:t>
            </a:r>
            <a:r>
              <a:rPr lang="en-US" dirty="0" smtClean="0"/>
              <a:t> para la </a:t>
            </a:r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encapsulado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 Quad Flat Pack (QFP) </a:t>
            </a:r>
            <a:r>
              <a:rPr lang="en-US" dirty="0" err="1" smtClean="0"/>
              <a:t>aunque</a:t>
            </a:r>
            <a:r>
              <a:rPr lang="en-US" dirty="0" smtClean="0"/>
              <a:t> </a:t>
            </a:r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variaciones</a:t>
            </a:r>
            <a:r>
              <a:rPr lang="en-US" dirty="0" smtClean="0"/>
              <a:t> del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encapsulado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Paquete</a:t>
            </a:r>
            <a:r>
              <a:rPr lang="en-US" dirty="0" smtClean="0"/>
              <a:t> o </a:t>
            </a:r>
            <a:r>
              <a:rPr lang="en-US" dirty="0" err="1" smtClean="0"/>
              <a:t>Empacado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paquete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al factor de forma (TQFP, BGA).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empacado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 se da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habla</a:t>
            </a:r>
            <a:r>
              <a:rPr lang="en-US" dirty="0" smtClean="0"/>
              <a:t>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componentes</a:t>
            </a:r>
            <a:r>
              <a:rPr lang="en-US" dirty="0" smtClean="0"/>
              <a:t> de </a:t>
            </a:r>
            <a:r>
              <a:rPr lang="en-US" dirty="0" err="1" smtClean="0"/>
              <a:t>paquete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cinta</a:t>
            </a:r>
            <a:r>
              <a:rPr lang="en-US" dirty="0" smtClean="0"/>
              <a:t> o al </a:t>
            </a:r>
            <a:r>
              <a:rPr lang="en-US" dirty="0" err="1" smtClean="0"/>
              <a:t>almacenar</a:t>
            </a:r>
            <a:endParaRPr lang="en-US" dirty="0"/>
          </a:p>
        </p:txBody>
      </p:sp>
      <p:pic>
        <p:nvPicPr>
          <p:cNvPr id="3076" name="Picture 4" descr="Image result for Q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7" y="2215452"/>
            <a:ext cx="1043525" cy="8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md re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72" y="3673097"/>
            <a:ext cx="1432502" cy="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7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– Flat Chips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20"/>
            <a:ext cx="8946541" cy="25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Estudiemos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planos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resistores</a:t>
            </a:r>
            <a:r>
              <a:rPr lang="en-US" dirty="0" smtClean="0"/>
              <a:t> y </a:t>
            </a:r>
            <a:r>
              <a:rPr lang="en-US" dirty="0" err="1" smtClean="0"/>
              <a:t>capacitores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El footprint de SMD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identificado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4 </a:t>
            </a:r>
            <a:r>
              <a:rPr lang="en-US" dirty="0" err="1" smtClean="0"/>
              <a:t>dígitos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Unidos</a:t>
            </a:r>
            <a:r>
              <a:rPr lang="en-US" dirty="0" smtClean="0"/>
              <a:t> las </a:t>
            </a:r>
            <a:r>
              <a:rPr lang="en-US" dirty="0" err="1" smtClean="0"/>
              <a:t>medidas</a:t>
            </a:r>
            <a:r>
              <a:rPr lang="en-US" dirty="0" smtClean="0"/>
              <a:t> son </a:t>
            </a:r>
            <a:r>
              <a:rPr lang="en-US" dirty="0" err="1" smtClean="0"/>
              <a:t>pulgadas</a:t>
            </a:r>
            <a:r>
              <a:rPr lang="en-US" dirty="0" smtClean="0"/>
              <a:t> y </a:t>
            </a:r>
            <a:r>
              <a:rPr lang="en-US" dirty="0" err="1" smtClean="0"/>
              <a:t>fuera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unidos</a:t>
            </a:r>
            <a:r>
              <a:rPr lang="en-US" dirty="0" smtClean="0"/>
              <a:t>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milímetros</a:t>
            </a:r>
            <a:r>
              <a:rPr lang="en-US" dirty="0" smtClean="0"/>
              <a:t> (mm) o </a:t>
            </a:r>
            <a:r>
              <a:rPr lang="en-US" dirty="0" err="1" smtClean="0"/>
              <a:t>pulgadas</a:t>
            </a:r>
            <a:r>
              <a:rPr lang="en-US" dirty="0" smtClean="0"/>
              <a:t> (in).</a:t>
            </a:r>
          </a:p>
          <a:p>
            <a:pPr lvl="2"/>
            <a:r>
              <a:rPr lang="en-US" dirty="0" smtClean="0"/>
              <a:t>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dirty="0" smtClean="0"/>
              <a:t> </a:t>
            </a:r>
            <a:r>
              <a:rPr lang="en-US" dirty="0" err="1" smtClean="0"/>
              <a:t>años</a:t>
            </a:r>
            <a:r>
              <a:rPr lang="en-US" dirty="0" smtClean="0"/>
              <a:t> </a:t>
            </a:r>
            <a:r>
              <a:rPr lang="en-US" dirty="0" err="1" smtClean="0"/>
              <a:t>atrás</a:t>
            </a:r>
            <a:r>
              <a:rPr lang="en-US" dirty="0" smtClean="0"/>
              <a:t> a hoy se ha </a:t>
            </a:r>
            <a:r>
              <a:rPr lang="en-US" dirty="0" err="1" smtClean="0"/>
              <a:t>adoptado</a:t>
            </a:r>
            <a:r>
              <a:rPr lang="en-US" dirty="0" smtClean="0"/>
              <a:t> el SI (Sistema </a:t>
            </a:r>
            <a:r>
              <a:rPr lang="en-US" dirty="0" err="1" smtClean="0"/>
              <a:t>Internacional</a:t>
            </a:r>
            <a:r>
              <a:rPr lang="en-US" dirty="0" smtClean="0"/>
              <a:t>)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consiguiente</a:t>
            </a:r>
            <a:r>
              <a:rPr lang="en-US" dirty="0" smtClean="0"/>
              <a:t> se </a:t>
            </a:r>
            <a:r>
              <a:rPr lang="en-US" dirty="0" err="1" smtClean="0"/>
              <a:t>habla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mm</a:t>
            </a:r>
            <a:endParaRPr lang="en-US" dirty="0"/>
          </a:p>
          <a:p>
            <a:r>
              <a:rPr lang="en-US" dirty="0" smtClean="0"/>
              <a:t>Los </a:t>
            </a:r>
            <a:r>
              <a:rPr lang="en-US" dirty="0" err="1" smtClean="0"/>
              <a:t>primeros</a:t>
            </a:r>
            <a:r>
              <a:rPr lang="en-US" dirty="0" smtClean="0"/>
              <a:t> dos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designan</a:t>
            </a:r>
            <a:r>
              <a:rPr lang="en-US" dirty="0" smtClean="0"/>
              <a:t> la longitude del </a:t>
            </a:r>
            <a:r>
              <a:rPr lang="en-US" dirty="0" err="1" smtClean="0"/>
              <a:t>componente</a:t>
            </a:r>
            <a:r>
              <a:rPr lang="en-US" dirty="0" smtClean="0"/>
              <a:t>  de </a:t>
            </a:r>
            <a:r>
              <a:rPr lang="en-US" dirty="0" err="1" smtClean="0"/>
              <a:t>terminación</a:t>
            </a:r>
            <a:r>
              <a:rPr lang="en-US" dirty="0" smtClean="0"/>
              <a:t> a </a:t>
            </a:r>
            <a:r>
              <a:rPr lang="en-US" dirty="0" err="1" smtClean="0"/>
              <a:t>terminación</a:t>
            </a:r>
            <a:r>
              <a:rPr lang="en-US" dirty="0" smtClean="0"/>
              <a:t>.  Los </a:t>
            </a:r>
            <a:r>
              <a:rPr lang="en-US" dirty="0" err="1" smtClean="0"/>
              <a:t>segundos</a:t>
            </a:r>
            <a:r>
              <a:rPr lang="en-US" dirty="0" smtClean="0"/>
              <a:t> dos </a:t>
            </a:r>
            <a:r>
              <a:rPr lang="en-US" dirty="0" err="1" smtClean="0"/>
              <a:t>dígitos</a:t>
            </a:r>
            <a:r>
              <a:rPr lang="en-US" dirty="0" smtClean="0"/>
              <a:t> el ancho de la </a:t>
            </a:r>
            <a:r>
              <a:rPr lang="en-US" dirty="0" err="1" smtClean="0"/>
              <a:t>terminación</a:t>
            </a:r>
            <a:r>
              <a:rPr lang="en-US" dirty="0"/>
              <a:t>.</a:t>
            </a:r>
          </a:p>
          <a:p>
            <a:pPr lvl="1"/>
            <a:r>
              <a:rPr lang="en-US" dirty="0" err="1" smtClean="0"/>
              <a:t>Ejm</a:t>
            </a:r>
            <a:r>
              <a:rPr lang="en-US" dirty="0" smtClean="0"/>
              <a:t>: 1206 </a:t>
            </a:r>
            <a:r>
              <a:rPr lang="en-US" dirty="0" err="1" smtClean="0"/>
              <a:t>será</a:t>
            </a:r>
            <a:r>
              <a:rPr lang="en-US" dirty="0" smtClean="0"/>
              <a:t> un </a:t>
            </a:r>
            <a:r>
              <a:rPr lang="en-US" dirty="0" err="1" smtClean="0"/>
              <a:t>componente</a:t>
            </a:r>
            <a:r>
              <a:rPr lang="en-US" dirty="0" smtClean="0"/>
              <a:t> de:</a:t>
            </a:r>
          </a:p>
          <a:p>
            <a:pPr lvl="2"/>
            <a:r>
              <a:rPr lang="en-US" dirty="0" smtClean="0"/>
              <a:t>Sistema </a:t>
            </a:r>
            <a:r>
              <a:rPr lang="en-US" dirty="0" err="1" smtClean="0"/>
              <a:t>Internacional</a:t>
            </a:r>
            <a:r>
              <a:rPr lang="en-US" dirty="0" smtClean="0"/>
              <a:t> L=1.2mm W=0.6mm </a:t>
            </a:r>
          </a:p>
          <a:p>
            <a:pPr lvl="2"/>
            <a:r>
              <a:rPr lang="en-US" dirty="0" smtClean="0"/>
              <a:t>Sistema Ingles L = 0.12” W </a:t>
            </a:r>
            <a:r>
              <a:rPr lang="en-US" dirty="0"/>
              <a:t>=</a:t>
            </a:r>
            <a:r>
              <a:rPr lang="en-US" dirty="0" smtClean="0"/>
              <a:t> 0.06” </a:t>
            </a:r>
            <a:endParaRPr lang="en-US" dirty="0"/>
          </a:p>
          <a:p>
            <a:r>
              <a:rPr lang="en-US" dirty="0" smtClean="0"/>
              <a:t>¿Y la </a:t>
            </a:r>
            <a:r>
              <a:rPr lang="en-US" dirty="0" err="1" smtClean="0"/>
              <a:t>altura</a:t>
            </a:r>
            <a:r>
              <a:rPr lang="en-US" dirty="0" smtClean="0"/>
              <a:t>?  </a:t>
            </a:r>
            <a:r>
              <a:rPr lang="en-US" dirty="0" err="1" smtClean="0"/>
              <a:t>Generalmente</a:t>
            </a:r>
            <a:r>
              <a:rPr lang="en-US" dirty="0" smtClean="0"/>
              <a:t> </a:t>
            </a:r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detallada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manual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de 4 </a:t>
            </a:r>
            <a:r>
              <a:rPr lang="en-US" dirty="0" err="1" smtClean="0"/>
              <a:t>dígitos</a:t>
            </a:r>
            <a:endParaRPr lang="en-US" dirty="0" smtClean="0"/>
          </a:p>
        </p:txBody>
      </p:sp>
      <p:pic>
        <p:nvPicPr>
          <p:cNvPr id="4098" name="Picture 2" descr="Image result for footprint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580314"/>
            <a:ext cx="3195671" cy="1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6" y="4580314"/>
            <a:ext cx="4476976" cy="220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43" y="4580314"/>
            <a:ext cx="2835942" cy="1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234" cy="1400530"/>
          </a:xfrm>
        </p:spPr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- </a:t>
            </a:r>
            <a:r>
              <a:rPr lang="en-US" dirty="0" err="1" smtClean="0"/>
              <a:t>Miniaturización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35035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El </a:t>
            </a:r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pequeño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de 0402, sin embargo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manejable</a:t>
            </a:r>
            <a:r>
              <a:rPr lang="en-US" dirty="0" smtClean="0"/>
              <a:t> para </a:t>
            </a:r>
            <a:r>
              <a:rPr lang="en-US" dirty="0" err="1" smtClean="0"/>
              <a:t>una</a:t>
            </a:r>
            <a:r>
              <a:rPr lang="en-US" dirty="0" smtClean="0"/>
              <a:t> persona que use un </a:t>
            </a:r>
            <a:r>
              <a:rPr lang="en-US" dirty="0" err="1" smtClean="0"/>
              <a:t>cautín</a:t>
            </a:r>
            <a:r>
              <a:rPr lang="en-US" dirty="0" smtClean="0"/>
              <a:t> y no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componente</a:t>
            </a:r>
            <a:r>
              <a:rPr lang="en-US" dirty="0" smtClean="0"/>
              <a:t> </a:t>
            </a:r>
            <a:r>
              <a:rPr lang="en-US" dirty="0" err="1" smtClean="0"/>
              <a:t>ampliamente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Sin embargo!, 0402 y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equipos</a:t>
            </a:r>
            <a:r>
              <a:rPr lang="en-US" dirty="0" smtClean="0"/>
              <a:t> de pick-n-place </a:t>
            </a:r>
            <a:r>
              <a:rPr lang="en-US" dirty="0" err="1" smtClean="0"/>
              <a:t>toleran</a:t>
            </a:r>
            <a:r>
              <a:rPr lang="en-US" dirty="0" smtClean="0"/>
              <a:t> </a:t>
            </a:r>
            <a:r>
              <a:rPr lang="en-US" dirty="0" err="1" smtClean="0"/>
              <a:t>estos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tamaños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Resumen</a:t>
            </a:r>
            <a:r>
              <a:rPr lang="en-US" dirty="0" smtClean="0"/>
              <a:t>:  0402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pequeño</a:t>
            </a:r>
            <a:r>
              <a:rPr lang="en-US" dirty="0" smtClean="0"/>
              <a:t>,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componente</a:t>
            </a:r>
            <a:r>
              <a:rPr lang="en-US" dirty="0" smtClean="0"/>
              <a:t> se </a:t>
            </a:r>
            <a:r>
              <a:rPr lang="en-US" dirty="0" err="1" smtClean="0"/>
              <a:t>pierde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difícil</a:t>
            </a:r>
            <a:r>
              <a:rPr lang="en-US" dirty="0" smtClean="0"/>
              <a:t> de </a:t>
            </a:r>
            <a:r>
              <a:rPr lang="en-US" dirty="0" err="1" smtClean="0"/>
              <a:t>encontrar</a:t>
            </a:r>
            <a:r>
              <a:rPr lang="en-US" dirty="0" smtClean="0"/>
              <a:t>, no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diseños</a:t>
            </a:r>
            <a:r>
              <a:rPr lang="en-US" dirty="0" smtClean="0"/>
              <a:t> </a:t>
            </a:r>
            <a:r>
              <a:rPr lang="en-US" dirty="0" err="1" smtClean="0"/>
              <a:t>caseros</a:t>
            </a:r>
            <a:r>
              <a:rPr lang="en-US" dirty="0" smtClean="0"/>
              <a:t> a </a:t>
            </a:r>
            <a:r>
              <a:rPr lang="en-US" dirty="0" err="1" smtClean="0"/>
              <a:t>menos</a:t>
            </a:r>
            <a:r>
              <a:rPr lang="en-US" dirty="0" smtClean="0"/>
              <a:t> que sea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endParaRPr lang="en-US" dirty="0" smtClean="0"/>
          </a:p>
          <a:p>
            <a:r>
              <a:rPr lang="en-US" dirty="0" err="1" smtClean="0"/>
              <a:t>Recomendación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Buscar</a:t>
            </a:r>
            <a:r>
              <a:rPr lang="en-US" dirty="0" smtClean="0"/>
              <a:t> components 1206 y 0805 (USA, </a:t>
            </a:r>
            <a:r>
              <a:rPr lang="en-US" dirty="0" err="1" smtClean="0"/>
              <a:t>Sist</a:t>
            </a:r>
            <a:r>
              <a:rPr lang="en-US" dirty="0" smtClean="0"/>
              <a:t>. </a:t>
            </a:r>
            <a:r>
              <a:rPr lang="en-US" dirty="0" err="1" smtClean="0"/>
              <a:t>Inglés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Buscar</a:t>
            </a:r>
            <a:r>
              <a:rPr lang="en-US" dirty="0" smtClean="0"/>
              <a:t> components 0805 y 0603 (</a:t>
            </a:r>
            <a:r>
              <a:rPr lang="en-US" dirty="0" err="1" smtClean="0"/>
              <a:t>Japon</a:t>
            </a:r>
            <a:r>
              <a:rPr lang="en-US" dirty="0" smtClean="0"/>
              <a:t> y </a:t>
            </a:r>
            <a:r>
              <a:rPr lang="en-US" dirty="0" err="1" smtClean="0"/>
              <a:t>demás</a:t>
            </a:r>
            <a:r>
              <a:rPr lang="en-US" dirty="0" smtClean="0"/>
              <a:t> </a:t>
            </a:r>
            <a:r>
              <a:rPr lang="en-US" dirty="0" err="1" smtClean="0"/>
              <a:t>países</a:t>
            </a:r>
            <a:r>
              <a:rPr lang="en-US" dirty="0" smtClean="0"/>
              <a:t>, </a:t>
            </a:r>
            <a:r>
              <a:rPr lang="en-US" dirty="0" err="1" smtClean="0"/>
              <a:t>Sist</a:t>
            </a:r>
            <a:r>
              <a:rPr lang="en-US" dirty="0" smtClean="0"/>
              <a:t>. Intl.)</a:t>
            </a:r>
            <a:endParaRPr lang="en-US" dirty="0"/>
          </a:p>
        </p:txBody>
      </p:sp>
      <p:pic>
        <p:nvPicPr>
          <p:cNvPr id="5124" name="Picture 4" descr="Image result for pcb pla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5300605"/>
            <a:ext cx="2181109" cy="14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cb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93" y="4430684"/>
            <a:ext cx="2931620" cy="21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- </a:t>
            </a:r>
            <a:r>
              <a:rPr lang="en-US" dirty="0" err="1" smtClean="0"/>
              <a:t>Empaquetado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7702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 smtClean="0"/>
              <a:t>Carretes</a:t>
            </a:r>
            <a:r>
              <a:rPr lang="en-US" dirty="0" smtClean="0"/>
              <a:t> (reel) de 7”(178mm</a:t>
            </a:r>
            <a:r>
              <a:rPr lang="en-US" dirty="0"/>
              <a:t>) </a:t>
            </a:r>
            <a:r>
              <a:rPr lang="en-US" dirty="0" smtClean="0"/>
              <a:t>son el standard para </a:t>
            </a:r>
            <a:r>
              <a:rPr lang="en-US" dirty="0" err="1" smtClean="0"/>
              <a:t>capacitores</a:t>
            </a:r>
            <a:r>
              <a:rPr lang="en-US" dirty="0" smtClean="0"/>
              <a:t> y </a:t>
            </a:r>
            <a:r>
              <a:rPr lang="en-US" dirty="0" err="1" smtClean="0"/>
              <a:t>resistores</a:t>
            </a:r>
            <a:endParaRPr lang="en-US" dirty="0"/>
          </a:p>
          <a:p>
            <a:r>
              <a:rPr lang="en-US" dirty="0" err="1" smtClean="0"/>
              <a:t>Estos</a:t>
            </a:r>
            <a:r>
              <a:rPr lang="en-US" dirty="0" smtClean="0"/>
              <a:t> reels </a:t>
            </a:r>
            <a:r>
              <a:rPr lang="en-US" dirty="0" err="1" smtClean="0"/>
              <a:t>almacenan</a:t>
            </a:r>
            <a:r>
              <a:rPr lang="en-US" dirty="0" smtClean="0"/>
              <a:t> de 5,000 </a:t>
            </a:r>
            <a:r>
              <a:rPr lang="en-US" dirty="0" err="1" smtClean="0"/>
              <a:t>resistores</a:t>
            </a:r>
            <a:r>
              <a:rPr lang="en-US" dirty="0" smtClean="0"/>
              <a:t> y de 3,000 a 4,000 </a:t>
            </a:r>
            <a:r>
              <a:rPr lang="en-US" dirty="0" err="1" smtClean="0"/>
              <a:t>capacitores</a:t>
            </a:r>
            <a:endParaRPr lang="en-US" dirty="0"/>
          </a:p>
          <a:p>
            <a:r>
              <a:rPr lang="en-US" dirty="0" err="1" smtClean="0"/>
              <a:t>Carretes</a:t>
            </a:r>
            <a:r>
              <a:rPr lang="en-US" dirty="0" smtClean="0"/>
              <a:t> de 13” (330mm</a:t>
            </a:r>
            <a:r>
              <a:rPr lang="en-US" dirty="0"/>
              <a:t>) </a:t>
            </a:r>
            <a:r>
              <a:rPr lang="en-US" dirty="0" smtClean="0"/>
              <a:t>son </a:t>
            </a:r>
            <a:r>
              <a:rPr lang="en-US" dirty="0" err="1" smtClean="0"/>
              <a:t>disponibles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ordines de alto volume.  El </a:t>
            </a:r>
            <a:r>
              <a:rPr lang="en-US" dirty="0" err="1" smtClean="0"/>
              <a:t>carrete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largo </a:t>
            </a:r>
            <a:r>
              <a:rPr lang="en-US" dirty="0" err="1" smtClean="0"/>
              <a:t>es</a:t>
            </a:r>
            <a:r>
              <a:rPr lang="en-US" dirty="0" smtClean="0"/>
              <a:t> de 10,000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endParaRPr lang="en-US" dirty="0"/>
          </a:p>
          <a:p>
            <a:r>
              <a:rPr lang="en-US" dirty="0" err="1" smtClean="0"/>
              <a:t>Carretes</a:t>
            </a:r>
            <a:r>
              <a:rPr lang="en-US" dirty="0" smtClean="0"/>
              <a:t> de </a:t>
            </a:r>
            <a:r>
              <a:rPr lang="en-US" dirty="0" err="1" smtClean="0"/>
              <a:t>papel</a:t>
            </a:r>
            <a:r>
              <a:rPr lang="en-US" dirty="0" smtClean="0"/>
              <a:t> (</a:t>
            </a:r>
            <a:r>
              <a:rPr lang="en-US" dirty="0"/>
              <a:t>cardboard) </a:t>
            </a:r>
            <a:r>
              <a:rPr lang="en-US" dirty="0" smtClean="0"/>
              <a:t>con </a:t>
            </a:r>
            <a:r>
              <a:rPr lang="en-US" dirty="0" err="1" smtClean="0"/>
              <a:t>filmina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 </a:t>
            </a:r>
            <a:r>
              <a:rPr lang="en-US" dirty="0" smtClean="0"/>
              <a:t>para resistors</a:t>
            </a:r>
            <a:endParaRPr lang="en-US" dirty="0"/>
          </a:p>
          <a:p>
            <a:r>
              <a:rPr lang="en-US" dirty="0" err="1" smtClean="0"/>
              <a:t>Carretes</a:t>
            </a:r>
            <a:r>
              <a:rPr lang="en-US" dirty="0" smtClean="0"/>
              <a:t> </a:t>
            </a:r>
            <a:r>
              <a:rPr lang="en-US" dirty="0" err="1" smtClean="0"/>
              <a:t>plasticos</a:t>
            </a:r>
            <a:r>
              <a:rPr lang="en-US" dirty="0" smtClean="0"/>
              <a:t> son communes para </a:t>
            </a:r>
            <a:r>
              <a:rPr lang="en-US" dirty="0" err="1" smtClean="0"/>
              <a:t>circuitos</a:t>
            </a:r>
            <a:r>
              <a:rPr lang="en-US" dirty="0" smtClean="0"/>
              <a:t> </a:t>
            </a:r>
            <a:r>
              <a:rPr lang="en-US" dirty="0" err="1" smtClean="0"/>
              <a:t>integrados</a:t>
            </a:r>
            <a:r>
              <a:rPr lang="en-US" dirty="0" smtClean="0"/>
              <a:t> y </a:t>
            </a:r>
            <a:r>
              <a:rPr lang="en-US" dirty="0" err="1" smtClean="0"/>
              <a:t>capacitores</a:t>
            </a:r>
            <a:r>
              <a:rPr lang="en-US" dirty="0" smtClean="0"/>
              <a:t> </a:t>
            </a:r>
            <a:r>
              <a:rPr lang="en-US" dirty="0" err="1" smtClean="0"/>
              <a:t>multicapa</a:t>
            </a:r>
            <a:r>
              <a:rPr lang="en-US" dirty="0" smtClean="0"/>
              <a:t> </a:t>
            </a:r>
            <a:r>
              <a:rPr lang="en-US" dirty="0" err="1" smtClean="0"/>
              <a:t>cerámicos</a:t>
            </a:r>
            <a:r>
              <a:rPr lang="en-US" dirty="0" smtClean="0"/>
              <a:t>.  Sin embargo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encontrar</a:t>
            </a:r>
            <a:r>
              <a:rPr lang="en-US" dirty="0" smtClean="0"/>
              <a:t> capacitors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carretes</a:t>
            </a:r>
            <a:r>
              <a:rPr lang="en-US" dirty="0" smtClean="0"/>
              <a:t> de </a:t>
            </a:r>
            <a:r>
              <a:rPr lang="en-US" dirty="0" err="1" smtClean="0"/>
              <a:t>papel</a:t>
            </a:r>
            <a:r>
              <a:rPr lang="en-US" dirty="0" smtClean="0"/>
              <a:t> o </a:t>
            </a:r>
            <a:r>
              <a:rPr lang="en-US" dirty="0" err="1" smtClean="0"/>
              <a:t>plásticos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Para </a:t>
            </a:r>
            <a:r>
              <a:rPr lang="en-US" dirty="0" err="1" smtClean="0"/>
              <a:t>bajos</a:t>
            </a:r>
            <a:r>
              <a:rPr lang="en-US" dirty="0" smtClean="0"/>
              <a:t> </a:t>
            </a:r>
            <a:r>
              <a:rPr lang="en-US" dirty="0" err="1" smtClean="0"/>
              <a:t>volúmenes</a:t>
            </a:r>
            <a:r>
              <a:rPr lang="en-US" dirty="0" smtClean="0"/>
              <a:t> el “bulk pack”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bolsas</a:t>
            </a:r>
            <a:r>
              <a:rPr lang="en-US" dirty="0" smtClean="0"/>
              <a:t> de </a:t>
            </a:r>
            <a:r>
              <a:rPr lang="en-US" dirty="0" err="1" smtClean="0"/>
              <a:t>vinil</a:t>
            </a:r>
            <a:r>
              <a:rPr lang="en-US" dirty="0" smtClean="0"/>
              <a:t> o </a:t>
            </a:r>
            <a:r>
              <a:rPr lang="en-US" dirty="0" err="1" smtClean="0"/>
              <a:t>bolsas</a:t>
            </a:r>
            <a:r>
              <a:rPr lang="en-US" dirty="0" smtClean="0"/>
              <a:t> </a:t>
            </a:r>
            <a:r>
              <a:rPr lang="en-US" dirty="0" err="1" smtClean="0"/>
              <a:t>antiestáticas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Relleno</a:t>
            </a:r>
            <a:r>
              <a:rPr lang="en-US" dirty="0" smtClean="0"/>
              <a:t> de </a:t>
            </a:r>
            <a:r>
              <a:rPr lang="en-US" dirty="0" err="1" smtClean="0"/>
              <a:t>disparadores</a:t>
            </a:r>
            <a:r>
              <a:rPr lang="en-US" dirty="0" smtClean="0"/>
              <a:t> de </a:t>
            </a:r>
            <a:r>
              <a:rPr lang="en-US" dirty="0" err="1" smtClean="0"/>
              <a:t>circuitos</a:t>
            </a:r>
            <a:r>
              <a:rPr lang="en-US" dirty="0" smtClean="0"/>
              <a:t> (Chip Shooters Refills) son </a:t>
            </a:r>
            <a:r>
              <a:rPr lang="en-US" dirty="0" err="1" smtClean="0"/>
              <a:t>utilizados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alternative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posee</a:t>
            </a:r>
            <a:r>
              <a:rPr lang="en-US" dirty="0" smtClean="0"/>
              <a:t> </a:t>
            </a:r>
            <a:r>
              <a:rPr lang="en-US" dirty="0" err="1" smtClean="0"/>
              <a:t>ventajas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carretes</a:t>
            </a:r>
            <a:r>
              <a:rPr lang="en-US" dirty="0" smtClean="0"/>
              <a:t> de </a:t>
            </a:r>
            <a:r>
              <a:rPr lang="en-US" dirty="0" err="1" smtClean="0"/>
              <a:t>plástico</a:t>
            </a:r>
            <a:r>
              <a:rPr lang="en-US" dirty="0" smtClean="0"/>
              <a:t> y </a:t>
            </a:r>
            <a:r>
              <a:rPr lang="en-US" dirty="0" err="1" smtClean="0"/>
              <a:t>papel</a:t>
            </a:r>
            <a:r>
              <a:rPr lang="en-US" dirty="0" smtClean="0"/>
              <a:t> (</a:t>
            </a:r>
            <a:r>
              <a:rPr lang="en-US" dirty="0" err="1" smtClean="0"/>
              <a:t>ambiental</a:t>
            </a:r>
            <a:r>
              <a:rPr lang="en-US" dirty="0" smtClean="0"/>
              <a:t> y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espacio</a:t>
            </a:r>
            <a:r>
              <a:rPr lang="en-US" dirty="0" smtClean="0"/>
              <a:t> </a:t>
            </a:r>
            <a:r>
              <a:rPr lang="en-US" dirty="0" err="1" smtClean="0"/>
              <a:t>físico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 smtClean="0"/>
              <a:t>Para el </a:t>
            </a:r>
            <a:r>
              <a:rPr lang="en-US" dirty="0" err="1" smtClean="0"/>
              <a:t>carrete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 o </a:t>
            </a:r>
            <a:r>
              <a:rPr lang="en-US" dirty="0" err="1" smtClean="0"/>
              <a:t>plástico</a:t>
            </a:r>
            <a:r>
              <a:rPr lang="en-US" dirty="0" smtClean="0"/>
              <a:t>)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costos</a:t>
            </a:r>
            <a:r>
              <a:rPr lang="en-US" dirty="0" smtClean="0"/>
              <a:t> de </a:t>
            </a:r>
            <a:r>
              <a:rPr lang="en-US" dirty="0" err="1" smtClean="0"/>
              <a:t>envío</a:t>
            </a:r>
            <a:r>
              <a:rPr lang="en-US" dirty="0" smtClean="0"/>
              <a:t> son </a:t>
            </a:r>
            <a:r>
              <a:rPr lang="en-US" dirty="0" err="1" smtClean="0"/>
              <a:t>menores</a:t>
            </a:r>
            <a:r>
              <a:rPr lang="en-US" dirty="0" smtClean="0"/>
              <a:t>, sin embargo no son biodegradables.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313" y="4665811"/>
            <a:ext cx="2579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Chip Shooter 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MELF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28385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Populares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Japón</a:t>
            </a:r>
            <a:r>
              <a:rPr lang="en-US" dirty="0" smtClean="0"/>
              <a:t>, Europa y USA</a:t>
            </a:r>
            <a:endParaRPr lang="en-US" dirty="0"/>
          </a:p>
          <a:p>
            <a:r>
              <a:rPr lang="en-US" dirty="0"/>
              <a:t>MELF </a:t>
            </a:r>
            <a:r>
              <a:rPr lang="en-US" dirty="0" smtClean="0"/>
              <a:t>= Metal </a:t>
            </a:r>
            <a:r>
              <a:rPr lang="en-US" dirty="0"/>
              <a:t>Electrode Face </a:t>
            </a:r>
            <a:r>
              <a:rPr lang="en-US" dirty="0" smtClean="0"/>
              <a:t>Bonded</a:t>
            </a:r>
          </a:p>
          <a:p>
            <a:pPr lvl="1"/>
            <a:r>
              <a:rPr lang="en-US" dirty="0" smtClean="0"/>
              <a:t>2 terminals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cuerpo</a:t>
            </a:r>
            <a:r>
              <a:rPr lang="en-US" dirty="0" smtClean="0"/>
              <a:t> </a:t>
            </a:r>
            <a:r>
              <a:rPr lang="en-US" dirty="0" err="1" smtClean="0"/>
              <a:t>cilíndrico</a:t>
            </a:r>
            <a:r>
              <a:rPr lang="en-US" dirty="0" smtClean="0"/>
              <a:t> (</a:t>
            </a:r>
            <a:r>
              <a:rPr lang="en-US" dirty="0" err="1" smtClean="0"/>
              <a:t>plástico</a:t>
            </a:r>
            <a:r>
              <a:rPr lang="en-US" dirty="0" smtClean="0"/>
              <a:t> o </a:t>
            </a:r>
            <a:r>
              <a:rPr lang="en-US" dirty="0" err="1" smtClean="0"/>
              <a:t>metálico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 err="1" smtClean="0"/>
              <a:t>Resistores</a:t>
            </a:r>
            <a:r>
              <a:rPr lang="en-US" dirty="0" smtClean="0"/>
              <a:t> y </a:t>
            </a:r>
            <a:r>
              <a:rPr lang="en-US" dirty="0" err="1" smtClean="0"/>
              <a:t>Capacitores</a:t>
            </a:r>
            <a:r>
              <a:rPr lang="en-US" dirty="0" smtClean="0"/>
              <a:t> MELF son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costosos</a:t>
            </a:r>
            <a:r>
              <a:rPr lang="en-US" dirty="0" smtClean="0"/>
              <a:t> que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planos</a:t>
            </a:r>
            <a:endParaRPr lang="en-US" dirty="0"/>
          </a:p>
          <a:p>
            <a:r>
              <a:rPr lang="en-US" dirty="0" err="1" smtClean="0"/>
              <a:t>Desventaja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Manejo</a:t>
            </a:r>
            <a:r>
              <a:rPr lang="en-US" dirty="0" smtClean="0"/>
              <a:t> especial </a:t>
            </a:r>
            <a:r>
              <a:rPr lang="en-US" dirty="0" err="1" smtClean="0"/>
              <a:t>durante</a:t>
            </a:r>
            <a:r>
              <a:rPr lang="en-US" dirty="0" smtClean="0"/>
              <a:t> el </a:t>
            </a:r>
            <a:r>
              <a:rPr lang="en-US" dirty="0" err="1" smtClean="0"/>
              <a:t>ensamblaje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Tienden</a:t>
            </a:r>
            <a:r>
              <a:rPr lang="en-US" dirty="0" smtClean="0"/>
              <a:t> a </a:t>
            </a:r>
            <a:r>
              <a:rPr lang="en-US" dirty="0" err="1" smtClean="0"/>
              <a:t>rodar</a:t>
            </a:r>
            <a:r>
              <a:rPr lang="en-US" dirty="0" smtClean="0"/>
              <a:t> al </a:t>
            </a:r>
            <a:r>
              <a:rPr lang="en-US" dirty="0" err="1" smtClean="0"/>
              <a:t>momento</a:t>
            </a:r>
            <a:r>
              <a:rPr lang="en-US" dirty="0" smtClean="0"/>
              <a:t> de </a:t>
            </a:r>
            <a:r>
              <a:rPr lang="en-US" dirty="0" err="1" smtClean="0"/>
              <a:t>soldadura</a:t>
            </a:r>
            <a:r>
              <a:rPr lang="en-US" dirty="0" smtClean="0"/>
              <a:t> (:/).</a:t>
            </a:r>
            <a:endParaRPr lang="en-US" dirty="0"/>
          </a:p>
          <a:p>
            <a:r>
              <a:rPr lang="en-US" dirty="0" err="1" smtClean="0"/>
              <a:t>Diodos</a:t>
            </a:r>
            <a:r>
              <a:rPr lang="en-US" dirty="0" smtClean="0"/>
              <a:t> </a:t>
            </a:r>
            <a:r>
              <a:rPr lang="en-US" dirty="0" err="1" smtClean="0"/>
              <a:t>están</a:t>
            </a:r>
            <a:r>
              <a:rPr lang="en-US" dirty="0" smtClean="0"/>
              <a:t> 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empaquetado</a:t>
            </a:r>
            <a:r>
              <a:rPr lang="en-US" dirty="0" smtClean="0"/>
              <a:t> y mini-MELF</a:t>
            </a:r>
            <a:endParaRPr lang="en-US" dirty="0"/>
          </a:p>
        </p:txBody>
      </p:sp>
      <p:pic>
        <p:nvPicPr>
          <p:cNvPr id="6148" name="Picture 4" descr="Image result for melf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3" y="1348647"/>
            <a:ext cx="1795953" cy="16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elf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3083523"/>
            <a:ext cx="1795953" cy="17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lf DI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5045777"/>
            <a:ext cx="155448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59" y="5189702"/>
            <a:ext cx="3078625" cy="1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</a:t>
            </a:r>
            <a:r>
              <a:rPr lang="en-US" dirty="0" err="1" smtClean="0"/>
              <a:t>Capacitores</a:t>
            </a:r>
            <a:r>
              <a:rPr lang="en-US" dirty="0" smtClean="0"/>
              <a:t> de </a:t>
            </a:r>
            <a:r>
              <a:rPr lang="en-US" dirty="0" err="1" smtClean="0"/>
              <a:t>Tantalo</a:t>
            </a:r>
            <a:r>
              <a:rPr lang="en-US" dirty="0" smtClean="0"/>
              <a:t> </a:t>
            </a:r>
            <a:r>
              <a:rPr lang="en-US" dirty="0" err="1" smtClean="0"/>
              <a:t>Moldeados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 “Molded Tantalum Capacitors” se </a:t>
            </a:r>
            <a:r>
              <a:rPr lang="en-US" dirty="0" err="1" smtClean="0"/>
              <a:t>estandarizaros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“electronic </a:t>
            </a:r>
            <a:r>
              <a:rPr lang="en-US" dirty="0"/>
              <a:t>industry </a:t>
            </a:r>
            <a:r>
              <a:rPr lang="en-US" dirty="0" smtClean="0"/>
              <a:t>adopted” (E.I.A</a:t>
            </a:r>
            <a:r>
              <a:rPr lang="en-US" dirty="0"/>
              <a:t>. (American</a:t>
            </a:r>
            <a:r>
              <a:rPr lang="en-US" dirty="0" smtClean="0"/>
              <a:t>) y  I.E.C.Q</a:t>
            </a:r>
            <a:r>
              <a:rPr lang="en-US" dirty="0"/>
              <a:t>. (European</a:t>
            </a:r>
            <a:r>
              <a:rPr lang="en-US" dirty="0" smtClean="0"/>
              <a:t>)).</a:t>
            </a:r>
            <a:endParaRPr lang="en-US" dirty="0"/>
          </a:p>
          <a:p>
            <a:r>
              <a:rPr lang="en-US" dirty="0" smtClean="0"/>
              <a:t>El </a:t>
            </a:r>
            <a:r>
              <a:rPr lang="en-US" dirty="0" err="1" smtClean="0"/>
              <a:t>estándar</a:t>
            </a:r>
            <a:r>
              <a:rPr lang="en-US" dirty="0" smtClean="0"/>
              <a:t> </a:t>
            </a:r>
            <a:r>
              <a:rPr lang="en-US" dirty="0" err="1" smtClean="0"/>
              <a:t>japonés</a:t>
            </a:r>
            <a:r>
              <a:rPr lang="en-US" dirty="0" smtClean="0"/>
              <a:t> EIAJ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completamente</a:t>
            </a:r>
            <a:r>
              <a:rPr lang="en-US" dirty="0" smtClean="0"/>
              <a:t> compatible con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estándares</a:t>
            </a:r>
            <a:r>
              <a:rPr lang="en-US" dirty="0" smtClean="0"/>
              <a:t> Americanos y </a:t>
            </a:r>
            <a:r>
              <a:rPr lang="en-US" dirty="0" err="1" smtClean="0"/>
              <a:t>Eurpoeos</a:t>
            </a:r>
            <a:endParaRPr lang="en-US" dirty="0"/>
          </a:p>
          <a:p>
            <a:r>
              <a:rPr lang="en-US" dirty="0" smtClean="0"/>
              <a:t>La E.I.A</a:t>
            </a:r>
            <a:r>
              <a:rPr lang="en-US" dirty="0"/>
              <a:t>. and I.E.C.Q.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establecido</a:t>
            </a:r>
            <a:r>
              <a:rPr lang="en-US" dirty="0" smtClean="0"/>
              <a:t>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encapsulados</a:t>
            </a:r>
            <a:r>
              <a:rPr lang="en-US" dirty="0" smtClean="0"/>
              <a:t> bases </a:t>
            </a:r>
            <a:r>
              <a:rPr lang="en-US" dirty="0" err="1" smtClean="0"/>
              <a:t>designados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las </a:t>
            </a:r>
            <a:r>
              <a:rPr lang="en-US" dirty="0" err="1" smtClean="0"/>
              <a:t>letras</a:t>
            </a:r>
            <a:r>
              <a:rPr lang="en-US" dirty="0"/>
              <a:t> </a:t>
            </a:r>
            <a:r>
              <a:rPr lang="en-US" dirty="0" smtClean="0"/>
              <a:t>A</a:t>
            </a:r>
            <a:r>
              <a:rPr lang="en-US" dirty="0"/>
              <a:t>, B, C, D </a:t>
            </a:r>
            <a:r>
              <a:rPr lang="en-US" dirty="0" smtClean="0"/>
              <a:t>o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métrico</a:t>
            </a:r>
            <a:r>
              <a:rPr lang="en-US" dirty="0" smtClean="0"/>
              <a:t> de 4 </a:t>
            </a:r>
            <a:r>
              <a:rPr lang="en-US" dirty="0" err="1" smtClean="0"/>
              <a:t>dígitos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r>
              <a:rPr lang="en-US" dirty="0" smtClean="0"/>
              <a:t> no se </a:t>
            </a:r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altura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empaquetado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de tape </a:t>
            </a:r>
            <a:r>
              <a:rPr lang="en-US" dirty="0" err="1" smtClean="0"/>
              <a:t>plástico</a:t>
            </a:r>
            <a:r>
              <a:rPr lang="en-US" dirty="0" smtClean="0"/>
              <a:t> y el </a:t>
            </a:r>
            <a:r>
              <a:rPr lang="en-US" dirty="0" err="1" smtClean="0"/>
              <a:t>carrete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5381892"/>
            <a:ext cx="3098380" cy="1279732"/>
          </a:xfrm>
          <a:prstGeom prst="rect">
            <a:avLst/>
          </a:prstGeom>
        </p:spPr>
      </p:pic>
      <p:pic>
        <p:nvPicPr>
          <p:cNvPr id="7170" name="Picture 2" descr="Image result for molded tantalum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29" y="4738254"/>
            <a:ext cx="1822919" cy="18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lectrolytic capacitor s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89" y="2052918"/>
            <a:ext cx="1734589" cy="20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49853" y="2082765"/>
            <a:ext cx="1525386" cy="40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solidFill>
                  <a:srgbClr val="FF0000"/>
                </a:solidFill>
              </a:rPr>
              <a:t>Nota:  No </a:t>
            </a:r>
            <a:r>
              <a:rPr lang="en-US" sz="1000" b="1" dirty="0" err="1" smtClean="0">
                <a:solidFill>
                  <a:srgbClr val="FF0000"/>
                </a:solidFill>
              </a:rPr>
              <a:t>es</a:t>
            </a:r>
            <a:r>
              <a:rPr lang="en-US" sz="1000" b="1" dirty="0" smtClean="0">
                <a:solidFill>
                  <a:srgbClr val="FF0000"/>
                </a:solidFill>
              </a:rPr>
              <a:t> </a:t>
            </a:r>
            <a:r>
              <a:rPr lang="en-US" sz="1000" b="1" dirty="0" err="1" smtClean="0">
                <a:solidFill>
                  <a:srgbClr val="FF0000"/>
                </a:solidFill>
              </a:rPr>
              <a:t>Moldeado</a:t>
            </a:r>
            <a:r>
              <a:rPr lang="en-US" sz="1000" b="1" dirty="0" smtClean="0">
                <a:solidFill>
                  <a:srgbClr val="FF0000"/>
                </a:solidFill>
              </a:rPr>
              <a:t>, </a:t>
            </a:r>
            <a:r>
              <a:rPr lang="en-US" sz="1000" b="1" dirty="0" err="1" smtClean="0">
                <a:solidFill>
                  <a:srgbClr val="FF0000"/>
                </a:solidFill>
              </a:rPr>
              <a:t>es</a:t>
            </a:r>
            <a:r>
              <a:rPr lang="en-US" sz="1000" b="1" dirty="0" smtClean="0">
                <a:solidFill>
                  <a:srgbClr val="FF0000"/>
                </a:solidFill>
              </a:rPr>
              <a:t> un </a:t>
            </a:r>
          </a:p>
          <a:p>
            <a:pPr marL="0" indent="0">
              <a:buNone/>
            </a:pPr>
            <a:r>
              <a:rPr lang="en-US" sz="1000" b="1" dirty="0" smtClean="0">
                <a:solidFill>
                  <a:srgbClr val="FF0000"/>
                </a:solidFill>
              </a:rPr>
              <a:t>capacitor </a:t>
            </a:r>
            <a:r>
              <a:rPr lang="en-US" sz="1000" b="1" dirty="0" err="1" smtClean="0">
                <a:solidFill>
                  <a:srgbClr val="FF0000"/>
                </a:solidFill>
              </a:rPr>
              <a:t>electrolítico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9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</a:t>
            </a:r>
            <a:r>
              <a:rPr lang="en-US" dirty="0" err="1" smtClean="0"/>
              <a:t>Transistores</a:t>
            </a:r>
            <a:r>
              <a:rPr lang="en-US" dirty="0" smtClean="0"/>
              <a:t> y </a:t>
            </a:r>
            <a:r>
              <a:rPr lang="en-US" dirty="0" err="1" smtClean="0"/>
              <a:t>Diodos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4377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Transistores</a:t>
            </a:r>
            <a:r>
              <a:rPr lang="en-US" dirty="0" smtClean="0"/>
              <a:t> </a:t>
            </a:r>
            <a:r>
              <a:rPr lang="en-US" dirty="0" err="1" smtClean="0"/>
              <a:t>rectangulares</a:t>
            </a:r>
            <a:r>
              <a:rPr lang="en-US" dirty="0" smtClean="0"/>
              <a:t> y </a:t>
            </a:r>
            <a:r>
              <a:rPr lang="en-US" dirty="0" err="1" smtClean="0"/>
              <a:t>diodos</a:t>
            </a:r>
            <a:r>
              <a:rPr lang="en-US" dirty="0" smtClean="0"/>
              <a:t> son de </a:t>
            </a:r>
            <a:r>
              <a:rPr lang="en-US" dirty="0" err="1" smtClean="0"/>
              <a:t>empaquetado</a:t>
            </a:r>
            <a:r>
              <a:rPr lang="en-US" dirty="0" smtClean="0"/>
              <a:t> SOT (Small Outline Transistor</a:t>
            </a:r>
            <a:r>
              <a:rPr lang="en-US" dirty="0"/>
              <a:t>).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empaquetado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popular </a:t>
            </a:r>
            <a:r>
              <a:rPr lang="en-US" dirty="0" err="1" smtClean="0"/>
              <a:t>es</a:t>
            </a:r>
            <a:r>
              <a:rPr lang="en-US" dirty="0" smtClean="0"/>
              <a:t> el SOT23</a:t>
            </a:r>
            <a:r>
              <a:rPr lang="en-US" dirty="0"/>
              <a:t>. </a:t>
            </a:r>
            <a:r>
              <a:rPr lang="en-US" dirty="0" err="1" smtClean="0"/>
              <a:t>Otros</a:t>
            </a:r>
            <a:r>
              <a:rPr lang="en-US" dirty="0" smtClean="0"/>
              <a:t> son SOT89, SOT143 y SOT223</a:t>
            </a:r>
            <a:r>
              <a:rPr lang="en-US" dirty="0"/>
              <a:t>.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japoneses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el SC59 que </a:t>
            </a:r>
            <a:r>
              <a:rPr lang="en-US" dirty="0" err="1" smtClean="0"/>
              <a:t>es</a:t>
            </a:r>
            <a:r>
              <a:rPr lang="en-US" dirty="0" smtClean="0"/>
              <a:t> de las </a:t>
            </a:r>
            <a:r>
              <a:rPr lang="en-US" dirty="0" err="1" smtClean="0"/>
              <a:t>mismas</a:t>
            </a:r>
            <a:r>
              <a:rPr lang="en-US" dirty="0" smtClean="0"/>
              <a:t> </a:t>
            </a:r>
            <a:r>
              <a:rPr lang="en-US" dirty="0" err="1" smtClean="0"/>
              <a:t>dimensiones</a:t>
            </a:r>
            <a:r>
              <a:rPr lang="en-US" dirty="0" smtClean="0"/>
              <a:t> del SOT23.</a:t>
            </a:r>
            <a:endParaRPr lang="en-US" dirty="0"/>
          </a:p>
          <a:p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Japón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desarrollado</a:t>
            </a:r>
            <a:r>
              <a:rPr lang="en-US" dirty="0" smtClean="0"/>
              <a:t> el Mini-SOT que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mitad</a:t>
            </a:r>
            <a:r>
              <a:rPr lang="en-US" dirty="0" smtClean="0"/>
              <a:t> (</a:t>
            </a:r>
            <a:r>
              <a:rPr lang="en-US" dirty="0" err="1" smtClean="0"/>
              <a:t>aprox</a:t>
            </a:r>
            <a:r>
              <a:rPr lang="en-US" dirty="0" smtClean="0"/>
              <a:t>.) del SOT23</a:t>
            </a:r>
            <a:r>
              <a:rPr lang="en-US" dirty="0"/>
              <a:t>.</a:t>
            </a:r>
          </a:p>
          <a:p>
            <a:r>
              <a:rPr lang="en-US" dirty="0" smtClean="0"/>
              <a:t>Motorola/Freescale/NXP ha </a:t>
            </a:r>
            <a:r>
              <a:rPr lang="en-US" dirty="0" err="1" smtClean="0"/>
              <a:t>desarrollado</a:t>
            </a:r>
            <a:r>
              <a:rPr lang="en-US" dirty="0" smtClean="0"/>
              <a:t> el DPAK </a:t>
            </a:r>
            <a:r>
              <a:rPr lang="en-US" dirty="0"/>
              <a:t>and </a:t>
            </a:r>
            <a:r>
              <a:rPr lang="en-US" dirty="0" smtClean="0"/>
              <a:t>D2PAK para </a:t>
            </a:r>
            <a:r>
              <a:rPr lang="en-US" dirty="0" err="1" smtClean="0"/>
              <a:t>encapsular</a:t>
            </a:r>
            <a:r>
              <a:rPr lang="en-US" dirty="0" smtClean="0"/>
              <a:t> </a:t>
            </a:r>
            <a:r>
              <a:rPr lang="en-US" dirty="0" err="1" smtClean="0"/>
              <a:t>equipos</a:t>
            </a:r>
            <a:r>
              <a:rPr lang="en-US" dirty="0" smtClean="0"/>
              <a:t> de </a:t>
            </a:r>
            <a:r>
              <a:rPr lang="en-US" dirty="0" err="1" smtClean="0"/>
              <a:t>potencia</a:t>
            </a:r>
            <a:endParaRPr lang="en-US" dirty="0"/>
          </a:p>
          <a:p>
            <a:r>
              <a:rPr lang="en-US" dirty="0" smtClean="0"/>
              <a:t>El The D2PAK </a:t>
            </a:r>
            <a:r>
              <a:rPr lang="en-US" dirty="0" err="1" smtClean="0"/>
              <a:t>fue</a:t>
            </a:r>
            <a:r>
              <a:rPr lang="en-US" dirty="0" smtClean="0"/>
              <a:t> </a:t>
            </a:r>
            <a:r>
              <a:rPr lang="en-US" dirty="0" err="1" smtClean="0"/>
              <a:t>diseñado</a:t>
            </a:r>
            <a:r>
              <a:rPr lang="en-US" dirty="0" smtClean="0"/>
              <a:t> para </a:t>
            </a:r>
            <a:r>
              <a:rPr lang="en-US" dirty="0" err="1" smtClean="0"/>
              <a:t>reemplazar</a:t>
            </a:r>
            <a:r>
              <a:rPr lang="en-US" dirty="0" smtClean="0"/>
              <a:t> el TO220.</a:t>
            </a:r>
            <a:endParaRPr lang="en-US" dirty="0"/>
          </a:p>
        </p:txBody>
      </p:sp>
      <p:pic>
        <p:nvPicPr>
          <p:cNvPr id="8194" name="Picture 2" descr="Image result for SOT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538749"/>
            <a:ext cx="1674475" cy="12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OT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7" y="4538749"/>
            <a:ext cx="1292876" cy="12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OT1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63" y="4538750"/>
            <a:ext cx="1335776" cy="13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OT2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90" y="4538749"/>
            <a:ext cx="2066498" cy="13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SC59 PACK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9" y="4538749"/>
            <a:ext cx="1844821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PAK PACK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11" y="4538750"/>
            <a:ext cx="1525793" cy="1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d2pak pack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55" y="4544417"/>
            <a:ext cx="1514460" cy="15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944" y="1853248"/>
            <a:ext cx="2278615" cy="2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– SMD 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 </a:t>
            </a:r>
            <a:r>
              <a:rPr lang="en-US" dirty="0" err="1" smtClean="0"/>
              <a:t>circuitos</a:t>
            </a:r>
            <a:r>
              <a:rPr lang="en-US" dirty="0" smtClean="0"/>
              <a:t> </a:t>
            </a:r>
            <a:r>
              <a:rPr lang="en-US" dirty="0" err="1" smtClean="0"/>
              <a:t>integrados</a:t>
            </a:r>
            <a:r>
              <a:rPr lang="en-US" dirty="0" smtClean="0"/>
              <a:t>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divididos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dos </a:t>
            </a:r>
            <a:r>
              <a:rPr lang="en-US" dirty="0" err="1" smtClean="0"/>
              <a:t>grupos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Flat Pack,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tecnología</a:t>
            </a:r>
            <a:r>
              <a:rPr lang="en-US" dirty="0" smtClean="0"/>
              <a:t> de </a:t>
            </a:r>
            <a:r>
              <a:rPr lang="en-US" dirty="0" err="1" smtClean="0"/>
              <a:t>antaño</a:t>
            </a:r>
            <a:endParaRPr lang="en-US" dirty="0"/>
          </a:p>
          <a:p>
            <a:pPr lvl="1"/>
            <a:r>
              <a:rPr lang="en-US" dirty="0" smtClean="0"/>
              <a:t>QUAD </a:t>
            </a:r>
            <a:r>
              <a:rPr lang="en-US" dirty="0"/>
              <a:t>flat pack </a:t>
            </a:r>
            <a:r>
              <a:rPr lang="en-US" dirty="0" smtClean="0"/>
              <a:t>(QFP) y TSOP son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 smtClean="0"/>
              <a:t>tecnologías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familia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de terminals, </a:t>
            </a:r>
            <a:r>
              <a:rPr lang="en-US" dirty="0" err="1" smtClean="0"/>
              <a:t>espacio</a:t>
            </a:r>
            <a:r>
              <a:rPr lang="en-US" dirty="0" smtClean="0"/>
              <a:t> entre terminal y terminal (pitch), </a:t>
            </a:r>
            <a:r>
              <a:rPr lang="en-US" dirty="0" err="1" smtClean="0"/>
              <a:t>tamaño</a:t>
            </a:r>
            <a:r>
              <a:rPr lang="en-US" dirty="0" smtClean="0"/>
              <a:t> del </a:t>
            </a:r>
            <a:r>
              <a:rPr lang="en-US" dirty="0" err="1" smtClean="0"/>
              <a:t>cuerpo</a:t>
            </a:r>
            <a:r>
              <a:rPr lang="en-US" dirty="0" smtClean="0"/>
              <a:t> y </a:t>
            </a:r>
            <a:r>
              <a:rPr lang="en-US" dirty="0" err="1" smtClean="0"/>
              <a:t>materiales</a:t>
            </a:r>
            <a:r>
              <a:rPr lang="en-US" dirty="0" smtClean="0"/>
              <a:t> de la </a:t>
            </a:r>
            <a:r>
              <a:rPr lang="en-US" dirty="0" err="1" smtClean="0"/>
              <a:t>carcasa</a:t>
            </a:r>
            <a:r>
              <a:rPr lang="en-US" dirty="0" smtClean="0"/>
              <a:t> (case).</a:t>
            </a:r>
            <a:endParaRPr lang="en-US" dirty="0"/>
          </a:p>
          <a:p>
            <a:r>
              <a:rPr lang="en-US" dirty="0"/>
              <a:t>The remainder of this book is devoted to describing SMD integrated circuits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218" name="Picture 2" descr="Image result for qfp ic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3" y="4967671"/>
            <a:ext cx="1616365" cy="16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tsop ic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2" y="4967671"/>
            <a:ext cx="2391033" cy="1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un </a:t>
            </a:r>
            <a:r>
              <a:rPr lang="en-US" dirty="0" err="1"/>
              <a:t>representante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1 persona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– “Leads” (cables)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Cada</a:t>
            </a:r>
            <a:r>
              <a:rPr lang="en-US" dirty="0" smtClean="0"/>
              <a:t> terminal de cable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forma</a:t>
            </a:r>
          </a:p>
          <a:p>
            <a:pPr lvl="1"/>
            <a:r>
              <a:rPr lang="en-US" dirty="0" smtClean="0"/>
              <a:t>“Gull-wing” (ala de </a:t>
            </a:r>
            <a:r>
              <a:rPr lang="en-US" dirty="0" err="1" smtClean="0"/>
              <a:t>gaviota</a:t>
            </a:r>
            <a:r>
              <a:rPr lang="en-US" dirty="0" smtClean="0"/>
              <a:t>) son </a:t>
            </a:r>
            <a:r>
              <a:rPr lang="en-US" dirty="0" err="1" smtClean="0"/>
              <a:t>pequeños</a:t>
            </a:r>
            <a:r>
              <a:rPr lang="en-US" dirty="0" smtClean="0"/>
              <a:t> y </a:t>
            </a:r>
            <a:r>
              <a:rPr lang="en-US" dirty="0" err="1" smtClean="0"/>
              <a:t>frágiles</a:t>
            </a:r>
            <a:r>
              <a:rPr lang="en-US" dirty="0" smtClean="0"/>
              <a:t>. </a:t>
            </a:r>
          </a:p>
          <a:p>
            <a:pPr lvl="2"/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para </a:t>
            </a:r>
            <a:r>
              <a:rPr lang="en-US" dirty="0" err="1" smtClean="0"/>
              <a:t>sacar</a:t>
            </a:r>
            <a:r>
              <a:rPr lang="en-US" dirty="0" smtClean="0"/>
              <a:t> el </a:t>
            </a:r>
            <a:r>
              <a:rPr lang="en-US" dirty="0" err="1" smtClean="0"/>
              <a:t>máximo</a:t>
            </a:r>
            <a:r>
              <a:rPr lang="en-US" dirty="0" smtClean="0"/>
              <a:t> de terminals del </a:t>
            </a:r>
            <a:r>
              <a:rPr lang="en-US" dirty="0" err="1" smtClean="0"/>
              <a:t>integrado</a:t>
            </a:r>
            <a:endParaRPr lang="en-US" dirty="0"/>
          </a:p>
          <a:p>
            <a:pPr lvl="2"/>
            <a:r>
              <a:rPr lang="en-US" dirty="0" err="1" smtClean="0"/>
              <a:t>Es</a:t>
            </a:r>
            <a:r>
              <a:rPr lang="en-US" dirty="0" smtClean="0"/>
              <a:t> possible </a:t>
            </a:r>
            <a:r>
              <a:rPr lang="en-US" dirty="0" err="1" smtClean="0"/>
              <a:t>obtener</a:t>
            </a:r>
            <a:r>
              <a:rPr lang="en-US" dirty="0" smtClean="0"/>
              <a:t> de 40 a 80 </a:t>
            </a:r>
            <a:r>
              <a:rPr lang="en-US" dirty="0" err="1" smtClean="0"/>
              <a:t>terminales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pulgada</a:t>
            </a:r>
            <a:r>
              <a:rPr lang="en-US" dirty="0" smtClean="0"/>
              <a:t> lineal (</a:t>
            </a:r>
            <a:r>
              <a:rPr lang="en-US" dirty="0"/>
              <a:t>15 </a:t>
            </a:r>
            <a:r>
              <a:rPr lang="en-US" dirty="0" smtClean="0"/>
              <a:t>a </a:t>
            </a:r>
            <a:r>
              <a:rPr lang="en-US" dirty="0"/>
              <a:t>33 </a:t>
            </a:r>
            <a:r>
              <a:rPr lang="en-US" dirty="0" err="1" smtClean="0"/>
              <a:t>terminales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cm</a:t>
            </a:r>
            <a:r>
              <a:rPr lang="en-US" dirty="0"/>
              <a:t>) </a:t>
            </a:r>
            <a:endParaRPr lang="en-US" dirty="0" smtClean="0"/>
          </a:p>
          <a:p>
            <a:pPr lvl="2"/>
            <a:r>
              <a:rPr lang="en-US" dirty="0" err="1" smtClean="0"/>
              <a:t>Facil</a:t>
            </a:r>
            <a:r>
              <a:rPr lang="en-US" dirty="0" smtClean="0"/>
              <a:t> de </a:t>
            </a:r>
            <a:r>
              <a:rPr lang="en-US" dirty="0" err="1" smtClean="0"/>
              <a:t>inspeccionar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la </a:t>
            </a:r>
            <a:r>
              <a:rPr lang="en-US" dirty="0" err="1" smtClean="0"/>
              <a:t>soldadura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“J-leads” son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fuertes</a:t>
            </a:r>
            <a:r>
              <a:rPr lang="en-US" dirty="0" smtClean="0"/>
              <a:t> que las alas de </a:t>
            </a:r>
            <a:r>
              <a:rPr lang="en-US" dirty="0" err="1" smtClean="0"/>
              <a:t>gaviota</a:t>
            </a:r>
            <a:r>
              <a:rPr lang="en-US" dirty="0" smtClean="0"/>
              <a:t>, sin embargo, </a:t>
            </a:r>
            <a:r>
              <a:rPr lang="en-US" dirty="0" err="1" smtClean="0"/>
              <a:t>toman</a:t>
            </a:r>
            <a:r>
              <a:rPr lang="en-US" dirty="0" smtClean="0"/>
              <a:t> mucho </a:t>
            </a:r>
            <a:r>
              <a:rPr lang="en-US" dirty="0" err="1" smtClean="0"/>
              <a:t>espacio</a:t>
            </a:r>
            <a:endParaRPr lang="en-US" dirty="0"/>
          </a:p>
          <a:p>
            <a:pPr lvl="2"/>
            <a:r>
              <a:rPr lang="en-US" dirty="0" err="1" smtClean="0"/>
              <a:t>Aproximadamente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obtener</a:t>
            </a:r>
            <a:r>
              <a:rPr lang="en-US" dirty="0" smtClean="0"/>
              <a:t> hasta 20 </a:t>
            </a:r>
            <a:r>
              <a:rPr lang="en-US" dirty="0" err="1" smtClean="0"/>
              <a:t>terminales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pulgada</a:t>
            </a:r>
            <a:r>
              <a:rPr lang="en-US" dirty="0" smtClean="0"/>
              <a:t> lineal  (</a:t>
            </a:r>
            <a:r>
              <a:rPr lang="en-US" dirty="0"/>
              <a:t>8 </a:t>
            </a:r>
            <a:r>
              <a:rPr lang="en-US" dirty="0" err="1" smtClean="0"/>
              <a:t>por</a:t>
            </a:r>
            <a:r>
              <a:rPr lang="en-US" dirty="0" smtClean="0"/>
              <a:t> cm)</a:t>
            </a:r>
            <a:endParaRPr lang="en-US" dirty="0"/>
          </a:p>
          <a:p>
            <a:pPr lvl="1"/>
            <a:r>
              <a:rPr lang="en-US" dirty="0" smtClean="0"/>
              <a:t>“Flat leads” son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r>
              <a:rPr lang="en-US" dirty="0" err="1" smtClean="0"/>
              <a:t>igualemte</a:t>
            </a:r>
            <a:r>
              <a:rPr lang="en-US" dirty="0" smtClean="0"/>
              <a:t> . Se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almacenar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contenedores</a:t>
            </a:r>
            <a:r>
              <a:rPr lang="en-US" dirty="0" smtClean="0"/>
              <a:t> </a:t>
            </a:r>
            <a:r>
              <a:rPr lang="en-US" dirty="0" err="1" smtClean="0"/>
              <a:t>especiales</a:t>
            </a:r>
            <a:r>
              <a:rPr lang="en-US" dirty="0" smtClean="0"/>
              <a:t>.</a:t>
            </a:r>
            <a:endParaRPr lang="en-US" dirty="0"/>
          </a:p>
          <a:p>
            <a:pPr lvl="2"/>
            <a:r>
              <a:rPr lang="en-US" dirty="0" smtClean="0"/>
              <a:t>Cis con flat leads son las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populares</a:t>
            </a:r>
            <a:r>
              <a:rPr lang="en-US" dirty="0" smtClean="0"/>
              <a:t> entre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hobbistas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dificil</a:t>
            </a:r>
            <a:r>
              <a:rPr lang="en-US" dirty="0" smtClean="0"/>
              <a:t> </a:t>
            </a:r>
            <a:r>
              <a:rPr lang="en-US" dirty="0" err="1" smtClean="0"/>
              <a:t>soldar</a:t>
            </a:r>
            <a:endParaRPr lang="en-US" dirty="0"/>
          </a:p>
          <a:p>
            <a:pPr lvl="2"/>
            <a:r>
              <a:rPr lang="en-US" dirty="0" smtClean="0"/>
              <a:t>Sin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útiles</a:t>
            </a:r>
            <a:r>
              <a:rPr lang="en-US" dirty="0" smtClean="0"/>
              <a:t> al </a:t>
            </a:r>
            <a:r>
              <a:rPr lang="en-US" dirty="0" err="1" smtClean="0"/>
              <a:t>momento</a:t>
            </a:r>
            <a:r>
              <a:rPr lang="en-US" dirty="0" smtClean="0"/>
              <a:t> de </a:t>
            </a:r>
            <a:r>
              <a:rPr lang="en-US" dirty="0" err="1" smtClean="0"/>
              <a:t>simplificar</a:t>
            </a:r>
            <a:r>
              <a:rPr lang="en-US" dirty="0" smtClean="0"/>
              <a:t> </a:t>
            </a:r>
            <a:r>
              <a:rPr lang="en-US" dirty="0" err="1" smtClean="0"/>
              <a:t>espacio</a:t>
            </a:r>
            <a:endParaRPr lang="en-US" dirty="0"/>
          </a:p>
        </p:txBody>
      </p:sp>
      <p:pic>
        <p:nvPicPr>
          <p:cNvPr id="10242" name="Picture 2" descr="Image result for gull wing ic l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1720677"/>
            <a:ext cx="1790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3244322"/>
            <a:ext cx="190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flat leads on smd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4710818"/>
            <a:ext cx="1905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380232" y="5229117"/>
            <a:ext cx="991580" cy="7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solidFill>
                  <a:srgbClr val="FF0000"/>
                </a:solidFill>
              </a:rPr>
              <a:t>Nota:  QFP (no leads)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33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Small Outline 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71027"/>
            <a:ext cx="8946541" cy="35082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Small Outline IC's </a:t>
            </a:r>
            <a:r>
              <a:rPr lang="en-US" dirty="0" err="1" smtClean="0"/>
              <a:t>vienen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variedad</a:t>
            </a:r>
            <a:r>
              <a:rPr lang="en-US" dirty="0" smtClean="0"/>
              <a:t> de </a:t>
            </a:r>
            <a:r>
              <a:rPr lang="en-US" dirty="0" err="1" smtClean="0"/>
              <a:t>paquetes</a:t>
            </a:r>
            <a:r>
              <a:rPr lang="en-US" dirty="0" smtClean="0"/>
              <a:t> y </a:t>
            </a:r>
            <a:r>
              <a:rPr lang="en-US" dirty="0" err="1" smtClean="0"/>
              <a:t>terminales</a:t>
            </a:r>
            <a:endParaRPr lang="en-US" dirty="0"/>
          </a:p>
          <a:p>
            <a:r>
              <a:rPr lang="en-US" dirty="0" err="1" smtClean="0"/>
              <a:t>Muchos</a:t>
            </a:r>
            <a:r>
              <a:rPr lang="en-US" dirty="0" smtClean="0"/>
              <a:t> </a:t>
            </a:r>
            <a:r>
              <a:rPr lang="en-US" dirty="0" err="1" smtClean="0"/>
              <a:t>paquetes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nombrar</a:t>
            </a:r>
            <a:r>
              <a:rPr lang="en-US" dirty="0" smtClean="0"/>
              <a:t>, </a:t>
            </a:r>
            <a:r>
              <a:rPr lang="en-US" dirty="0" err="1" smtClean="0"/>
              <a:t>más</a:t>
            </a:r>
            <a:r>
              <a:rPr lang="en-US" dirty="0" smtClean="0"/>
              <a:t> de 10,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nombres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tendencia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“</a:t>
            </a:r>
            <a:r>
              <a:rPr lang="en-US" dirty="0" err="1" smtClean="0"/>
              <a:t>patas</a:t>
            </a:r>
            <a:r>
              <a:rPr lang="en-US" dirty="0" smtClean="0"/>
              <a:t>”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ende</a:t>
            </a:r>
            <a:r>
              <a:rPr lang="en-US" dirty="0" smtClean="0"/>
              <a:t> </a:t>
            </a:r>
            <a:r>
              <a:rPr lang="en-US" dirty="0" err="1" smtClean="0"/>
              <a:t>circuitos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densos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VSOP</a:t>
            </a:r>
            <a:r>
              <a:rPr lang="en-US" dirty="0"/>
              <a:t>, QSOP </a:t>
            </a:r>
            <a:r>
              <a:rPr lang="en-US" dirty="0" smtClean="0"/>
              <a:t>y SSOP </a:t>
            </a:r>
            <a:r>
              <a:rPr lang="en-US" dirty="0" err="1" smtClean="0"/>
              <a:t>dobla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terminals 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 smtClean="0"/>
              <a:t>manteniendo</a:t>
            </a:r>
            <a:r>
              <a:rPr lang="en-US" dirty="0" smtClean="0"/>
              <a:t> el </a:t>
            </a:r>
            <a:r>
              <a:rPr lang="en-US" dirty="0" err="1" smtClean="0"/>
              <a:t>empaquetado</a:t>
            </a:r>
            <a:r>
              <a:rPr lang="en-US" dirty="0" smtClean="0"/>
              <a:t> </a:t>
            </a:r>
            <a:r>
              <a:rPr lang="en-US" dirty="0" err="1" smtClean="0"/>
              <a:t>tradicional</a:t>
            </a:r>
            <a:endParaRPr lang="en-US" dirty="0" smtClean="0"/>
          </a:p>
          <a:p>
            <a:pPr lvl="2"/>
            <a:r>
              <a:rPr lang="en-US" dirty="0" smtClean="0"/>
              <a:t>El </a:t>
            </a:r>
            <a:r>
              <a:rPr lang="en-US" dirty="0" err="1" smtClean="0"/>
              <a:t>espaciamiento</a:t>
            </a:r>
            <a:r>
              <a:rPr lang="en-US" dirty="0" smtClean="0"/>
              <a:t> entre </a:t>
            </a:r>
            <a:r>
              <a:rPr lang="en-US" dirty="0" err="1" smtClean="0"/>
              <a:t>terminales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de 50 </a:t>
            </a:r>
            <a:r>
              <a:rPr lang="en-US" dirty="0"/>
              <a:t>mils (1.27mm) </a:t>
            </a:r>
            <a:r>
              <a:rPr lang="en-US" dirty="0" smtClean="0"/>
              <a:t>hasta 25 </a:t>
            </a:r>
            <a:r>
              <a:rPr lang="en-US" dirty="0"/>
              <a:t>mils (.</a:t>
            </a:r>
            <a:r>
              <a:rPr lang="en-US" dirty="0" smtClean="0"/>
              <a:t>636 mm</a:t>
            </a:r>
            <a:r>
              <a:rPr lang="en-US" dirty="0"/>
              <a:t>).</a:t>
            </a:r>
          </a:p>
          <a:p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la </a:t>
            </a:r>
            <a:r>
              <a:rPr lang="en-US" dirty="0" err="1" smtClean="0"/>
              <a:t>tendencia</a:t>
            </a:r>
            <a:r>
              <a:rPr lang="en-US" dirty="0" smtClean="0"/>
              <a:t> de </a:t>
            </a:r>
            <a:r>
              <a:rPr lang="en-US" dirty="0" err="1" smtClean="0"/>
              <a:t>empaquetar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silicio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“die”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cuerpos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amplios</a:t>
            </a:r>
            <a:r>
              <a:rPr lang="en-US" dirty="0" smtClean="0"/>
              <a:t> de SOIC's</a:t>
            </a:r>
            <a:r>
              <a:rPr lang="en-US" dirty="0"/>
              <a:t>.</a:t>
            </a:r>
          </a:p>
          <a:p>
            <a:pPr lvl="1"/>
            <a:r>
              <a:rPr lang="en-US" dirty="0" err="1" smtClean="0"/>
              <a:t>Expandiendo</a:t>
            </a:r>
            <a:r>
              <a:rPr lang="en-US" dirty="0" smtClean="0"/>
              <a:t> el </a:t>
            </a:r>
            <a:r>
              <a:rPr lang="en-US" dirty="0" err="1" smtClean="0"/>
              <a:t>paquete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300 mils (7.63mm</a:t>
            </a:r>
            <a:r>
              <a:rPr lang="en-US" dirty="0"/>
              <a:t>) a</a:t>
            </a:r>
            <a:r>
              <a:rPr lang="en-US" dirty="0" smtClean="0"/>
              <a:t> </a:t>
            </a:r>
            <a:r>
              <a:rPr lang="en-US" dirty="0"/>
              <a:t>330 mils (8.4mm), 350 mils (8.9mm), 400 mils (10mm) </a:t>
            </a:r>
            <a:r>
              <a:rPr lang="en-US" dirty="0" smtClean="0"/>
              <a:t>and even </a:t>
            </a:r>
            <a:r>
              <a:rPr lang="en-US" dirty="0"/>
              <a:t>440 mils (11.1mm).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paquete</a:t>
            </a:r>
            <a:r>
              <a:rPr lang="en-US" dirty="0" smtClean="0"/>
              <a:t> TSOP </a:t>
            </a:r>
            <a:r>
              <a:rPr lang="en-US" dirty="0" err="1" smtClean="0"/>
              <a:t>combina</a:t>
            </a:r>
            <a:r>
              <a:rPr lang="en-US" dirty="0" smtClean="0"/>
              <a:t> un </a:t>
            </a:r>
            <a:r>
              <a:rPr lang="en-US" dirty="0" err="1" smtClean="0"/>
              <a:t>empaquetado</a:t>
            </a:r>
            <a:r>
              <a:rPr lang="en-US" dirty="0" smtClean="0"/>
              <a:t> de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perfil</a:t>
            </a:r>
            <a:r>
              <a:rPr lang="en-US" dirty="0" smtClean="0"/>
              <a:t> con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densidad</a:t>
            </a:r>
            <a:r>
              <a:rPr lang="en-US" dirty="0" smtClean="0"/>
              <a:t> de pitch 19.7 </a:t>
            </a:r>
            <a:r>
              <a:rPr lang="en-US" dirty="0"/>
              <a:t>mils (.5mm). </a:t>
            </a:r>
            <a:endParaRPr lang="en-US" dirty="0" smtClean="0"/>
          </a:p>
          <a:p>
            <a:pPr lvl="1"/>
            <a:r>
              <a:rPr lang="en-US" dirty="0" smtClean="0"/>
              <a:t>TSOP </a:t>
            </a:r>
            <a:r>
              <a:rPr lang="en-US" dirty="0" err="1" smtClean="0"/>
              <a:t>quizá</a:t>
            </a:r>
            <a:r>
              <a:rPr lang="en-US" dirty="0" smtClean="0"/>
              <a:t> se </a:t>
            </a:r>
            <a:r>
              <a:rPr lang="en-US" dirty="0" err="1" smtClean="0"/>
              <a:t>siga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mucho </a:t>
            </a:r>
            <a:r>
              <a:rPr lang="en-US" dirty="0" err="1" smtClean="0"/>
              <a:t>tiempo</a:t>
            </a:r>
            <a:r>
              <a:rPr lang="en-US" dirty="0" smtClean="0"/>
              <a:t> dado lo anterior.</a:t>
            </a:r>
            <a:endParaRPr lang="en-US" dirty="0"/>
          </a:p>
          <a:p>
            <a:r>
              <a:rPr lang="en-US" dirty="0" smtClean="0"/>
              <a:t>El </a:t>
            </a:r>
            <a:r>
              <a:rPr lang="en-US" dirty="0" err="1" smtClean="0"/>
              <a:t>tradicional</a:t>
            </a:r>
            <a:r>
              <a:rPr lang="en-US" dirty="0" smtClean="0"/>
              <a:t> </a:t>
            </a:r>
            <a:r>
              <a:rPr lang="en-US" dirty="0" err="1" smtClean="0"/>
              <a:t>paquete</a:t>
            </a:r>
            <a:r>
              <a:rPr lang="en-US" dirty="0" smtClean="0"/>
              <a:t> de SO de 150 </a:t>
            </a:r>
            <a:r>
              <a:rPr lang="en-US" dirty="0"/>
              <a:t>mil (</a:t>
            </a:r>
            <a:r>
              <a:rPr lang="en-US" dirty="0" smtClean="0"/>
              <a:t>3.97mm) y 300 </a:t>
            </a:r>
            <a:r>
              <a:rPr lang="en-US" dirty="0"/>
              <a:t>mil (7.63mm) </a:t>
            </a:r>
            <a:r>
              <a:rPr lang="en-US" dirty="0" smtClean="0"/>
              <a:t>SOL son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 </a:t>
            </a:r>
            <a:r>
              <a:rPr lang="en-US" dirty="0" err="1" smtClean="0"/>
              <a:t>ahora</a:t>
            </a:r>
            <a:r>
              <a:rPr lang="en-US" dirty="0" smtClean="0"/>
              <a:t> </a:t>
            </a:r>
            <a:r>
              <a:rPr lang="en-US" dirty="0" err="1" smtClean="0"/>
              <a:t>mismo</a:t>
            </a:r>
            <a:r>
              <a:rPr lang="en-US" dirty="0" smtClean="0"/>
              <a:t> in la </a:t>
            </a:r>
            <a:r>
              <a:rPr lang="en-US" dirty="0" err="1" smtClean="0"/>
              <a:t>industria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4332209"/>
            <a:ext cx="3114502" cy="24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- SOIC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633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0" y="1531077"/>
            <a:ext cx="4386566" cy="49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</a:t>
            </a:r>
            <a:r>
              <a:rPr lang="en-US" dirty="0" err="1" smtClean="0"/>
              <a:t>Empaquetado</a:t>
            </a:r>
            <a:r>
              <a:rPr lang="en-US" dirty="0" smtClean="0"/>
              <a:t> SOIC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Carrete</a:t>
            </a:r>
            <a:r>
              <a:rPr lang="en-US" dirty="0" smtClean="0"/>
              <a:t> de 13 </a:t>
            </a:r>
            <a:r>
              <a:rPr lang="en-US" dirty="0"/>
              <a:t>inch (330mm) </a:t>
            </a:r>
            <a:r>
              <a:rPr lang="en-US" dirty="0" smtClean="0"/>
              <a:t>son el </a:t>
            </a:r>
            <a:r>
              <a:rPr lang="en-US" dirty="0" err="1" smtClean="0"/>
              <a:t>estándar</a:t>
            </a:r>
            <a:r>
              <a:rPr lang="en-US" dirty="0" smtClean="0"/>
              <a:t> para SOIC's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El tape </a:t>
            </a:r>
            <a:r>
              <a:rPr lang="en-US" dirty="0" err="1" smtClean="0"/>
              <a:t>covertor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 plastic y </a:t>
            </a:r>
            <a:r>
              <a:rPr lang="en-US" dirty="0" err="1" smtClean="0"/>
              <a:t>mide</a:t>
            </a:r>
            <a:r>
              <a:rPr lang="en-US" dirty="0" smtClean="0"/>
              <a:t> 12 a 21 mm de ancho </a:t>
            </a:r>
            <a:r>
              <a:rPr lang="en-US" dirty="0" err="1" smtClean="0"/>
              <a:t>dependiendo</a:t>
            </a:r>
            <a:r>
              <a:rPr lang="en-US" dirty="0" smtClean="0"/>
              <a:t> del IC</a:t>
            </a:r>
          </a:p>
          <a:p>
            <a:pPr lvl="1"/>
            <a:r>
              <a:rPr lang="en-US" dirty="0" err="1" smtClean="0"/>
              <a:t>Disponibles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plástico</a:t>
            </a:r>
            <a:r>
              <a:rPr lang="en-US" dirty="0" smtClean="0"/>
              <a:t>, </a:t>
            </a:r>
            <a:r>
              <a:rPr lang="en-US" dirty="0" err="1" smtClean="0"/>
              <a:t>llamados</a:t>
            </a:r>
            <a:r>
              <a:rPr lang="en-US" dirty="0" smtClean="0"/>
              <a:t> “sticks”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67877"/>
            <a:ext cx="4844952" cy="3154348"/>
          </a:xfrm>
          <a:prstGeom prst="rect">
            <a:avLst/>
          </a:prstGeom>
        </p:spPr>
      </p:pic>
      <p:pic>
        <p:nvPicPr>
          <p:cNvPr id="11266" name="Picture 2" descr="Image result for SOIC packag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7" y="4070723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- TSOP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63" y="1928062"/>
            <a:ext cx="6267892" cy="46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1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PLCC / LCC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" y="2423235"/>
            <a:ext cx="5088138" cy="367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423235"/>
            <a:ext cx="4798465" cy="2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Flat Packs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5" y="1922720"/>
            <a:ext cx="730702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- QFPs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24" y="2599390"/>
            <a:ext cx="3619134" cy="419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" y="1533191"/>
            <a:ext cx="6955351" cy="5234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24" y="0"/>
            <a:ext cx="4658416" cy="2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para </a:t>
            </a:r>
            <a:r>
              <a:rPr lang="en-US" dirty="0" err="1" smtClean="0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47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Marcas</a:t>
            </a:r>
            <a:r>
              <a:rPr lang="en-US" dirty="0" smtClean="0"/>
              <a:t> (que </a:t>
            </a:r>
            <a:r>
              <a:rPr lang="en-US" dirty="0" err="1" smtClean="0"/>
              <a:t>conozco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Autodesk Eagle</a:t>
            </a:r>
          </a:p>
          <a:p>
            <a:pPr lvl="2"/>
            <a:r>
              <a:rPr lang="en-US" dirty="0" err="1" smtClean="0"/>
              <a:t>KiCAD</a:t>
            </a:r>
            <a:endParaRPr lang="en-US" dirty="0" smtClean="0"/>
          </a:p>
          <a:p>
            <a:pPr lvl="2"/>
            <a:r>
              <a:rPr lang="en-US" dirty="0" smtClean="0"/>
              <a:t>NI Multisim (Blue) + </a:t>
            </a:r>
            <a:r>
              <a:rPr lang="en-US" dirty="0" err="1" smtClean="0"/>
              <a:t>Ultiboard</a:t>
            </a:r>
            <a:endParaRPr lang="en-US" dirty="0" smtClean="0"/>
          </a:p>
          <a:p>
            <a:pPr lvl="2"/>
            <a:r>
              <a:rPr lang="en-US" dirty="0" err="1" smtClean="0"/>
              <a:t>OrCAD</a:t>
            </a:r>
            <a:r>
              <a:rPr lang="en-US" dirty="0" smtClean="0"/>
              <a:t>/Allegro</a:t>
            </a:r>
          </a:p>
          <a:p>
            <a:pPr lvl="2"/>
            <a:r>
              <a:rPr lang="en-US" dirty="0" smtClean="0"/>
              <a:t>Design Spark PCB</a:t>
            </a:r>
          </a:p>
          <a:p>
            <a:pPr lvl="2"/>
            <a:r>
              <a:rPr lang="en-US" dirty="0" err="1" smtClean="0"/>
              <a:t>CircuitStudio</a:t>
            </a:r>
            <a:endParaRPr lang="en-US" dirty="0" smtClean="0"/>
          </a:p>
          <a:p>
            <a:pPr lvl="2"/>
            <a:r>
              <a:rPr lang="en-US" dirty="0" err="1" smtClean="0"/>
              <a:t>CircuitMaker</a:t>
            </a:r>
            <a:r>
              <a:rPr lang="en-US" dirty="0" smtClean="0"/>
              <a:t> (web)</a:t>
            </a:r>
          </a:p>
          <a:p>
            <a:pPr lvl="2"/>
            <a:r>
              <a:rPr lang="en-US" dirty="0" err="1"/>
              <a:t>Altium</a:t>
            </a:r>
            <a:r>
              <a:rPr lang="en-US" dirty="0"/>
              <a:t> </a:t>
            </a:r>
            <a:r>
              <a:rPr lang="en-US" dirty="0" smtClean="0"/>
              <a:t>Designer</a:t>
            </a:r>
          </a:p>
          <a:p>
            <a:pPr lvl="2"/>
            <a:endParaRPr lang="en-US" dirty="0"/>
          </a:p>
        </p:txBody>
      </p:sp>
      <p:pic>
        <p:nvPicPr>
          <p:cNvPr id="12290" name="Picture 2" descr="Image result for autodesk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1459371"/>
            <a:ext cx="2926744" cy="18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6029" y="115298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Autodesk Eagle</a:t>
            </a:r>
            <a:endParaRPr lang="en-US" dirty="0"/>
          </a:p>
        </p:txBody>
      </p:sp>
      <p:pic>
        <p:nvPicPr>
          <p:cNvPr id="12292" name="Picture 4" descr="Image result for ki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88" y="1459371"/>
            <a:ext cx="2902412" cy="16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03438" y="1139215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KiCAD</a:t>
            </a:r>
            <a:endParaRPr lang="en-US" dirty="0"/>
          </a:p>
        </p:txBody>
      </p:sp>
      <p:pic>
        <p:nvPicPr>
          <p:cNvPr id="12294" name="Picture 6" descr="Image result for NI MULTISIM ULTI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3495204"/>
            <a:ext cx="3437447" cy="1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6582" y="321070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NI-Multisim</a:t>
            </a:r>
            <a:endParaRPr lang="en-US" dirty="0"/>
          </a:p>
        </p:txBody>
      </p:sp>
      <p:pic>
        <p:nvPicPr>
          <p:cNvPr id="12298" name="Picture 10" descr="Image result for allegro p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45" y="3495204"/>
            <a:ext cx="2441055" cy="13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73476" y="315651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Allegro (</a:t>
            </a:r>
            <a:r>
              <a:rPr lang="en-US" dirty="0" err="1" smtClean="0"/>
              <a:t>OrCAD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300" name="Picture 12" descr="Image result for DESIGNSPARK P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5675707"/>
            <a:ext cx="2154959" cy="10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69660" y="5367572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Spark PCB</a:t>
            </a:r>
            <a:endParaRPr lang="en-US" dirty="0"/>
          </a:p>
        </p:txBody>
      </p:sp>
      <p:pic>
        <p:nvPicPr>
          <p:cNvPr id="12304" name="Picture 16" descr="Image result for DESIGNSPARK PCB 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5" y="5997952"/>
            <a:ext cx="1531024" cy="7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CIRCUIT STUD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3" y="5113151"/>
            <a:ext cx="2373187" cy="13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73475" y="4817381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CircuitStudio</a:t>
            </a:r>
            <a:endParaRPr lang="en-US" dirty="0"/>
          </a:p>
        </p:txBody>
      </p:sp>
      <p:pic>
        <p:nvPicPr>
          <p:cNvPr id="12308" name="Picture 20" descr="Image result for circuit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0" y="4971291"/>
            <a:ext cx="3103314" cy="17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3602" y="460195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CircuitMaker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Altium</a:t>
            </a:r>
            <a:r>
              <a:rPr lang="en-US" dirty="0" smtClean="0"/>
              <a:t> Designer</a:t>
            </a:r>
            <a:endParaRPr lang="en-US" dirty="0"/>
          </a:p>
        </p:txBody>
      </p:sp>
      <p:pic>
        <p:nvPicPr>
          <p:cNvPr id="13314" name="Picture 2" descr="Image result for altium designer 17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19" y="1236648"/>
            <a:ext cx="3888040" cy="21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altium designer 17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2" y="1236648"/>
            <a:ext cx="4347112" cy="24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ltium designer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812119"/>
            <a:ext cx="5284528" cy="2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altium process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9" y="3812119"/>
            <a:ext cx="4014914" cy="28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Flujo</a:t>
            </a:r>
            <a:r>
              <a:rPr lang="en-US" dirty="0" smtClean="0"/>
              <a:t> </a:t>
            </a:r>
            <a:r>
              <a:rPr lang="en-US" dirty="0" err="1" smtClean="0"/>
              <a:t>Típico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r>
              <a:rPr lang="en-US" dirty="0" smtClean="0"/>
              <a:t> (PCB)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2822" y="2052918"/>
            <a:ext cx="6259483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Son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diagramas</a:t>
            </a:r>
            <a:r>
              <a:rPr lang="en-US" dirty="0" smtClean="0"/>
              <a:t> </a:t>
            </a:r>
            <a:r>
              <a:rPr lang="en-US" dirty="0" err="1" smtClean="0"/>
              <a:t>eléctricos</a:t>
            </a:r>
            <a:r>
              <a:rPr lang="en-US" dirty="0" smtClean="0"/>
              <a:t> para electronica.</a:t>
            </a:r>
          </a:p>
          <a:p>
            <a:pPr lvl="1"/>
            <a:r>
              <a:rPr lang="en-US" dirty="0" err="1" smtClean="0"/>
              <a:t>Búsqueda</a:t>
            </a:r>
            <a:r>
              <a:rPr lang="en-US" dirty="0" smtClean="0"/>
              <a:t> de </a:t>
            </a:r>
            <a:r>
              <a:rPr lang="en-US" dirty="0" err="1" smtClean="0"/>
              <a:t>Partes</a:t>
            </a:r>
            <a:endParaRPr lang="en-US" dirty="0" smtClean="0"/>
          </a:p>
          <a:p>
            <a:pPr lvl="1"/>
            <a:r>
              <a:rPr lang="en-US" dirty="0" err="1" smtClean="0"/>
              <a:t>Captura</a:t>
            </a:r>
            <a:r>
              <a:rPr lang="en-US" dirty="0" smtClean="0"/>
              <a:t> </a:t>
            </a:r>
            <a:r>
              <a:rPr lang="en-US" dirty="0" err="1" smtClean="0"/>
              <a:t>Esquemática</a:t>
            </a:r>
            <a:endParaRPr lang="en-US" dirty="0"/>
          </a:p>
          <a:p>
            <a:pPr lvl="2"/>
            <a:r>
              <a:rPr lang="en-US" dirty="0" err="1" smtClean="0"/>
              <a:t>Ubicación</a:t>
            </a:r>
            <a:r>
              <a:rPr lang="en-US" dirty="0" smtClean="0"/>
              <a:t> de components</a:t>
            </a:r>
          </a:p>
          <a:p>
            <a:pPr lvl="2"/>
            <a:r>
              <a:rPr lang="en-US" dirty="0" err="1" smtClean="0"/>
              <a:t>Simulación</a:t>
            </a:r>
            <a:r>
              <a:rPr lang="en-US" dirty="0" smtClean="0"/>
              <a:t> (</a:t>
            </a:r>
            <a:r>
              <a:rPr lang="en-US" dirty="0" err="1" smtClean="0"/>
              <a:t>opcional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Verificaciones</a:t>
            </a:r>
            <a:r>
              <a:rPr lang="en-US" dirty="0" smtClean="0"/>
              <a:t> (footprint, </a:t>
            </a:r>
            <a:r>
              <a:rPr lang="en-US" dirty="0" err="1" smtClean="0"/>
              <a:t>precio</a:t>
            </a:r>
            <a:r>
              <a:rPr lang="en-US" dirty="0" smtClean="0"/>
              <a:t>, </a:t>
            </a:r>
            <a:r>
              <a:rPr lang="en-US" dirty="0" err="1" smtClean="0"/>
              <a:t>generación</a:t>
            </a:r>
            <a:r>
              <a:rPr lang="en-US" dirty="0" smtClean="0"/>
              <a:t> de </a:t>
            </a:r>
            <a:r>
              <a:rPr lang="en-US" dirty="0" err="1" smtClean="0"/>
              <a:t>bom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PCB Layout</a:t>
            </a:r>
          </a:p>
          <a:p>
            <a:pPr lvl="2"/>
            <a:r>
              <a:rPr lang="en-US" dirty="0" err="1" smtClean="0"/>
              <a:t>Ubicación</a:t>
            </a:r>
            <a:endParaRPr lang="en-US" dirty="0" smtClean="0"/>
          </a:p>
          <a:p>
            <a:pPr lvl="2"/>
            <a:r>
              <a:rPr lang="en-US" dirty="0" err="1" smtClean="0"/>
              <a:t>Enrutado</a:t>
            </a:r>
            <a:endParaRPr lang="en-US" dirty="0" smtClean="0"/>
          </a:p>
          <a:p>
            <a:pPr lvl="2"/>
            <a:r>
              <a:rPr lang="en-US" dirty="0" err="1" smtClean="0"/>
              <a:t>Validación</a:t>
            </a:r>
            <a:r>
              <a:rPr lang="en-US" dirty="0" smtClean="0"/>
              <a:t> del PCB (signal integrity)</a:t>
            </a:r>
            <a:endParaRPr lang="en-US" dirty="0"/>
          </a:p>
          <a:p>
            <a:pPr lvl="2"/>
            <a:r>
              <a:rPr lang="en-US" dirty="0" smtClean="0"/>
              <a:t>Post </a:t>
            </a:r>
            <a:r>
              <a:rPr lang="en-US" dirty="0" err="1" smtClean="0"/>
              <a:t>Procesado</a:t>
            </a:r>
            <a:r>
              <a:rPr lang="en-US" dirty="0" smtClean="0"/>
              <a:t> (Gerber)</a:t>
            </a:r>
            <a:endParaRPr lang="en-US" dirty="0"/>
          </a:p>
          <a:p>
            <a:pPr lvl="1"/>
            <a:r>
              <a:rPr lang="en-US" dirty="0" err="1" smtClean="0"/>
              <a:t>Realización</a:t>
            </a:r>
            <a:r>
              <a:rPr lang="en-US" dirty="0" smtClean="0"/>
              <a:t> de </a:t>
            </a:r>
            <a:r>
              <a:rPr lang="en-US" dirty="0" err="1" smtClean="0"/>
              <a:t>Tarjeta</a:t>
            </a:r>
            <a:r>
              <a:rPr lang="en-US" dirty="0" smtClean="0"/>
              <a:t> (China, USA</a:t>
            </a:r>
            <a:r>
              <a:rPr lang="en-US" smtClean="0"/>
              <a:t>, Colombia)</a:t>
            </a:r>
            <a:endParaRPr lang="en-US" dirty="0"/>
          </a:p>
        </p:txBody>
      </p:sp>
      <p:pic>
        <p:nvPicPr>
          <p:cNvPr id="14338" name="Picture 2" descr="Resultado de imagen para schematic capture design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" y="1361727"/>
            <a:ext cx="4337038" cy="2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9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 smtClean="0"/>
          </a:p>
          <a:p>
            <a:pPr algn="ctr"/>
            <a:r>
              <a:rPr lang="en-US" sz="6600" dirty="0" smtClean="0"/>
              <a:t>DIAPOSITIVA FINAL</a:t>
            </a:r>
          </a:p>
          <a:p>
            <a:pPr algn="ctr"/>
            <a:r>
              <a:rPr lang="en-US" sz="6600" dirty="0" smtClean="0"/>
              <a:t>DÍA 2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196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Crear Nuevo Proyecto</a:t>
            </a:r>
            <a:endParaRPr lang="es-PA" dirty="0"/>
          </a:p>
        </p:txBody>
      </p:sp>
      <p:sp>
        <p:nvSpPr>
          <p:cNvPr id="5" name="CuadroTexto 4"/>
          <p:cNvSpPr txBox="1"/>
          <p:nvPr/>
        </p:nvSpPr>
        <p:spPr>
          <a:xfrm>
            <a:off x="781395" y="1853248"/>
            <a:ext cx="7507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1 – File / New / </a:t>
            </a:r>
            <a:r>
              <a:rPr lang="es-PA" dirty="0" smtClean="0"/>
              <a:t>Project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2 – </a:t>
            </a:r>
            <a:r>
              <a:rPr lang="es-PA" dirty="0" err="1" smtClean="0"/>
              <a:t>Add</a:t>
            </a:r>
            <a:r>
              <a:rPr lang="es-PA" dirty="0" smtClean="0"/>
              <a:t> to New Project</a:t>
            </a:r>
          </a:p>
          <a:p>
            <a:r>
              <a:rPr lang="es-PA" dirty="0"/>
              <a:t>	</a:t>
            </a:r>
            <a:r>
              <a:rPr lang="es-PA" dirty="0" smtClean="0"/>
              <a:t>2.1 – </a:t>
            </a:r>
            <a:r>
              <a:rPr lang="es-PA" dirty="0" err="1" smtClean="0"/>
              <a:t>Schematic</a:t>
            </a:r>
            <a:endParaRPr lang="es-PA" dirty="0" smtClean="0"/>
          </a:p>
          <a:p>
            <a:r>
              <a:rPr lang="es-PA" dirty="0"/>
              <a:t> </a:t>
            </a:r>
            <a:r>
              <a:rPr lang="es-PA" dirty="0" smtClean="0"/>
              <a:t>      2.2 – PCB</a:t>
            </a:r>
          </a:p>
          <a:p>
            <a:r>
              <a:rPr lang="es-PA" dirty="0"/>
              <a:t> </a:t>
            </a:r>
            <a:r>
              <a:rPr lang="es-PA" dirty="0" smtClean="0"/>
              <a:t>      2.3 – </a:t>
            </a:r>
            <a:r>
              <a:rPr lang="es-PA" dirty="0" err="1" smtClean="0"/>
              <a:t>Schematic</a:t>
            </a:r>
            <a:r>
              <a:rPr lang="es-PA" dirty="0" smtClean="0"/>
              <a:t> Library</a:t>
            </a:r>
          </a:p>
          <a:p>
            <a:r>
              <a:rPr lang="es-PA" dirty="0"/>
              <a:t> </a:t>
            </a:r>
            <a:r>
              <a:rPr lang="es-PA" dirty="0" smtClean="0"/>
              <a:t>      2.4 – PCB Library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r>
              <a:rPr lang="es-PA" dirty="0" smtClean="0"/>
              <a:t>3 </a:t>
            </a:r>
            <a:r>
              <a:rPr lang="es-PA" dirty="0" smtClean="0"/>
              <a:t>– Guardar todo lo </a:t>
            </a:r>
            <a:r>
              <a:rPr lang="es-PA" dirty="0" smtClean="0"/>
              <a:t>creado con nombres descriptivos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87" y="1604148"/>
            <a:ext cx="4531619" cy="99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994" y="1814860"/>
            <a:ext cx="17621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6" y="2764031"/>
            <a:ext cx="4194740" cy="1308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66" y="4138984"/>
            <a:ext cx="2286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Insertar información de proveedores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PA" dirty="0" smtClean="0"/>
              <a:t>Nos servirá a futuro para crear la lista de </a:t>
            </a:r>
            <a:r>
              <a:rPr lang="es-PA" dirty="0" smtClean="0"/>
              <a:t>materiales</a:t>
            </a:r>
          </a:p>
          <a:p>
            <a:r>
              <a:rPr lang="es-PA" dirty="0" smtClean="0"/>
              <a:t>0 – </a:t>
            </a:r>
            <a:r>
              <a:rPr lang="es-PA" dirty="0" smtClean="0"/>
              <a:t>Hacer doble </a:t>
            </a:r>
            <a:r>
              <a:rPr lang="es-PA" dirty="0" err="1" smtClean="0"/>
              <a:t>click</a:t>
            </a:r>
            <a:r>
              <a:rPr lang="es-PA" dirty="0" smtClean="0"/>
              <a:t> en la librería de esquemático</a:t>
            </a:r>
            <a:endParaRPr lang="es-PA" dirty="0" smtClean="0"/>
          </a:p>
          <a:p>
            <a:r>
              <a:rPr lang="es-PA" dirty="0" smtClean="0"/>
              <a:t>1 </a:t>
            </a:r>
            <a:r>
              <a:rPr lang="es-PA" dirty="0"/>
              <a:t>- Ir a la barra inferior </a:t>
            </a:r>
            <a:r>
              <a:rPr lang="es-PA" dirty="0" smtClean="0"/>
              <a:t>derecha</a:t>
            </a:r>
          </a:p>
          <a:p>
            <a:pPr lvl="1"/>
            <a:r>
              <a:rPr lang="es-PA" dirty="0" err="1" smtClean="0"/>
              <a:t>Part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r>
              <a:rPr lang="es-PA" dirty="0" smtClean="0"/>
              <a:t>2 - </a:t>
            </a:r>
            <a:r>
              <a:rPr lang="es-PA" dirty="0" smtClean="0"/>
              <a:t>Panel </a:t>
            </a:r>
            <a:r>
              <a:rPr lang="es-PA" dirty="0" smtClean="0"/>
              <a:t>/ </a:t>
            </a:r>
            <a:r>
              <a:rPr lang="es-PA" dirty="0" err="1" smtClean="0"/>
              <a:t>Part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r>
              <a:rPr lang="es-PA" dirty="0" smtClean="0"/>
              <a:t>4 </a:t>
            </a:r>
            <a:r>
              <a:rPr lang="es-PA" dirty="0" smtClean="0"/>
              <a:t>– </a:t>
            </a:r>
            <a:r>
              <a:rPr lang="es-PA" dirty="0" err="1" smtClean="0"/>
              <a:t>Click</a:t>
            </a:r>
            <a:r>
              <a:rPr lang="es-PA" dirty="0" smtClean="0"/>
              <a:t> </a:t>
            </a:r>
            <a:r>
              <a:rPr lang="es-PA" dirty="0" smtClean="0"/>
              <a:t>en “engrane”</a:t>
            </a:r>
            <a:endParaRPr lang="es-PA" dirty="0" smtClean="0"/>
          </a:p>
          <a:p>
            <a:r>
              <a:rPr lang="es-PA" dirty="0" smtClean="0"/>
              <a:t>5 – </a:t>
            </a:r>
            <a:r>
              <a:rPr lang="es-PA" dirty="0" smtClean="0"/>
              <a:t>Acortar la lista de proveedores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6 </a:t>
            </a:r>
            <a:r>
              <a:rPr lang="es-PA" dirty="0" smtClean="0"/>
              <a:t>– Importar al esquemático</a:t>
            </a:r>
          </a:p>
          <a:p>
            <a:r>
              <a:rPr lang="es-PA" dirty="0" smtClean="0"/>
              <a:t>7 – Ir a </a:t>
            </a:r>
            <a:r>
              <a:rPr lang="es-PA" dirty="0" err="1" smtClean="0"/>
              <a:t>Schematic</a:t>
            </a:r>
            <a:r>
              <a:rPr lang="es-PA" dirty="0" smtClean="0"/>
              <a:t> Library</a:t>
            </a:r>
          </a:p>
          <a:p>
            <a:r>
              <a:rPr lang="es-PA" dirty="0" smtClean="0"/>
              <a:t>8 – Doble </a:t>
            </a:r>
            <a:r>
              <a:rPr lang="es-PA" dirty="0" err="1" smtClean="0"/>
              <a:t>click</a:t>
            </a:r>
            <a:r>
              <a:rPr lang="es-PA" dirty="0" smtClean="0"/>
              <a:t> en la pieza</a:t>
            </a:r>
          </a:p>
          <a:p>
            <a:r>
              <a:rPr lang="es-PA" dirty="0" smtClean="0"/>
              <a:t>9 – Verificar que se haya </a:t>
            </a:r>
            <a:r>
              <a:rPr lang="es-PA" dirty="0" smtClean="0"/>
              <a:t>añadido</a:t>
            </a:r>
          </a:p>
          <a:p>
            <a:pPr lvl="1"/>
            <a:r>
              <a:rPr lang="es-PA" dirty="0" smtClean="0"/>
              <a:t>Doble </a:t>
            </a:r>
            <a:r>
              <a:rPr lang="es-PA" dirty="0" err="1" smtClean="0"/>
              <a:t>click</a:t>
            </a:r>
            <a:r>
              <a:rPr lang="es-PA" dirty="0" smtClean="0"/>
              <a:t> en el componente para ver los </a:t>
            </a:r>
            <a:r>
              <a:rPr lang="es-PA" dirty="0" err="1" smtClean="0"/>
              <a:t>parametros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44" y="1927858"/>
            <a:ext cx="22860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4" y="2351111"/>
            <a:ext cx="1622288" cy="2566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436" y="4969053"/>
            <a:ext cx="4667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44" y="6206163"/>
            <a:ext cx="4755077" cy="52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23" y="1927858"/>
            <a:ext cx="2544767" cy="1008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823" y="3135831"/>
            <a:ext cx="1691208" cy="729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502" y="3990432"/>
            <a:ext cx="1085940" cy="2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Dibujar Componente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/>
          </a:bodyPr>
          <a:lstStyle/>
          <a:p>
            <a:r>
              <a:rPr lang="es-PA" dirty="0" smtClean="0"/>
              <a:t>Notas:  </a:t>
            </a:r>
          </a:p>
          <a:p>
            <a:pPr lvl="1"/>
            <a:r>
              <a:rPr lang="es-PA" dirty="0" smtClean="0"/>
              <a:t>Zoom In/</a:t>
            </a:r>
            <a:r>
              <a:rPr lang="es-PA" dirty="0" err="1" smtClean="0"/>
              <a:t>Out</a:t>
            </a:r>
            <a:r>
              <a:rPr lang="es-PA" dirty="0" smtClean="0"/>
              <a:t> = </a:t>
            </a:r>
            <a:r>
              <a:rPr lang="es-PA" dirty="0" err="1" smtClean="0"/>
              <a:t>Scroll</a:t>
            </a:r>
            <a:r>
              <a:rPr lang="es-PA" dirty="0" smtClean="0"/>
              <a:t> en medio de mouse</a:t>
            </a:r>
          </a:p>
          <a:p>
            <a:pPr lvl="1"/>
            <a:r>
              <a:rPr lang="es-PA" dirty="0" smtClean="0"/>
              <a:t>Mano (navegar) = mantener botón derecho del mouse</a:t>
            </a:r>
          </a:p>
          <a:p>
            <a:pPr lvl="1"/>
            <a:r>
              <a:rPr lang="es-PA" dirty="0" smtClean="0"/>
              <a:t>Esconder/Presentar ventana inferior = </a:t>
            </a:r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Siempre descargar hojas de datos de la pieza:</a:t>
            </a:r>
          </a:p>
          <a:p>
            <a:pPr lvl="1"/>
            <a:r>
              <a:rPr lang="es-PA" dirty="0" smtClean="0"/>
              <a:t>Esto es para encontrar la descripción de pines</a:t>
            </a:r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56" y="3220423"/>
            <a:ext cx="673829" cy="490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6" y="3220423"/>
            <a:ext cx="618405" cy="49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8" y="3775017"/>
            <a:ext cx="4395701" cy="1204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48" y="5083803"/>
            <a:ext cx="1834097" cy="17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3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Dibujar Componente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En </a:t>
            </a:r>
            <a:r>
              <a:rPr lang="es-PA" dirty="0" err="1" smtClean="0"/>
              <a:t>Schematic</a:t>
            </a:r>
            <a:r>
              <a:rPr lang="es-PA" dirty="0" smtClean="0"/>
              <a:t> Library</a:t>
            </a:r>
          </a:p>
          <a:p>
            <a:r>
              <a:rPr lang="es-PA" dirty="0" smtClean="0"/>
              <a:t>1 - Use </a:t>
            </a:r>
            <a:r>
              <a:rPr lang="es-PA" dirty="0" smtClean="0"/>
              <a:t>las teclas Place (P) / Pin (P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Siga añadiendo hasta tener todos los pines</a:t>
            </a:r>
          </a:p>
          <a:p>
            <a:pPr lvl="1"/>
            <a:r>
              <a:rPr lang="es-PA" dirty="0" smtClean="0"/>
              <a:t>Barra espaciadora para rotar el pin</a:t>
            </a:r>
            <a:endParaRPr lang="es-PA" dirty="0" smtClean="0"/>
          </a:p>
          <a:p>
            <a:r>
              <a:rPr lang="es-PA" dirty="0" smtClean="0"/>
              <a:t>2 - Inserte </a:t>
            </a:r>
            <a:r>
              <a:rPr lang="es-PA" dirty="0" smtClean="0"/>
              <a:t>designaciones </a:t>
            </a:r>
            <a:r>
              <a:rPr lang="es-PA" dirty="0" smtClean="0"/>
              <a:t>y nombres a </a:t>
            </a:r>
            <a:r>
              <a:rPr lang="es-PA" dirty="0" smtClean="0"/>
              <a:t>los </a:t>
            </a:r>
            <a:r>
              <a:rPr lang="es-PA" dirty="0" smtClean="0"/>
              <a:t>componentes</a:t>
            </a:r>
          </a:p>
          <a:p>
            <a:pPr lvl="1"/>
            <a:r>
              <a:rPr lang="es-PA" dirty="0" smtClean="0"/>
              <a:t>Puede copiar los nombres directamente del </a:t>
            </a:r>
            <a:r>
              <a:rPr lang="es-PA" dirty="0" err="1" smtClean="0"/>
              <a:t>datasheet</a:t>
            </a:r>
            <a:r>
              <a:rPr lang="es-PA" dirty="0" smtClean="0"/>
              <a:t> y hacer Paste</a:t>
            </a:r>
          </a:p>
          <a:p>
            <a:pPr lvl="1"/>
            <a:r>
              <a:rPr lang="es-PA" dirty="0" smtClean="0"/>
              <a:t>Repetir para todos los pines</a:t>
            </a:r>
            <a:endParaRPr lang="es-PA" dirty="0" smtClean="0"/>
          </a:p>
          <a:p>
            <a:r>
              <a:rPr lang="es-PA" dirty="0" smtClean="0"/>
              <a:t>3 - Dibuje </a:t>
            </a:r>
            <a:r>
              <a:rPr lang="es-PA" dirty="0" smtClean="0"/>
              <a:t>la parte externa</a:t>
            </a:r>
          </a:p>
          <a:p>
            <a:pPr lvl="1"/>
            <a:r>
              <a:rPr lang="es-PA" dirty="0" smtClean="0"/>
              <a:t>Place (P) / </a:t>
            </a:r>
            <a:r>
              <a:rPr lang="es-PA" dirty="0" err="1" smtClean="0"/>
              <a:t>Rectangle</a:t>
            </a:r>
            <a:r>
              <a:rPr lang="es-PA" dirty="0" smtClean="0"/>
              <a:t> (R</a:t>
            </a:r>
            <a:r>
              <a:rPr lang="es-PA" dirty="0" smtClean="0"/>
              <a:t>)</a:t>
            </a:r>
          </a:p>
          <a:p>
            <a:pPr lvl="1"/>
            <a:r>
              <a:rPr lang="es-PA" dirty="0" err="1" smtClean="0"/>
              <a:t>Edit</a:t>
            </a:r>
            <a:r>
              <a:rPr lang="es-PA" dirty="0" smtClean="0"/>
              <a:t>/</a:t>
            </a:r>
            <a:r>
              <a:rPr lang="es-PA" dirty="0" err="1" smtClean="0"/>
              <a:t>Move</a:t>
            </a:r>
            <a:r>
              <a:rPr lang="es-PA" dirty="0" smtClean="0"/>
              <a:t>/</a:t>
            </a:r>
            <a:r>
              <a:rPr lang="es-PA" dirty="0" err="1" smtClean="0"/>
              <a:t>Send</a:t>
            </a:r>
            <a:r>
              <a:rPr lang="es-PA" dirty="0" smtClean="0"/>
              <a:t> To Back</a:t>
            </a:r>
          </a:p>
          <a:p>
            <a:pPr lvl="2"/>
            <a:r>
              <a:rPr lang="es-PA" dirty="0" err="1" smtClean="0"/>
              <a:t>Click</a:t>
            </a:r>
            <a:r>
              <a:rPr lang="es-PA" dirty="0" smtClean="0"/>
              <a:t> sobre el componente a posicionar en fondo</a:t>
            </a:r>
            <a:endParaRPr lang="es-PA" dirty="0" smtClean="0"/>
          </a:p>
          <a:p>
            <a:r>
              <a:rPr lang="es-PA" dirty="0" smtClean="0"/>
              <a:t>4 - Guarde </a:t>
            </a:r>
            <a:r>
              <a:rPr lang="es-PA" dirty="0" smtClean="0"/>
              <a:t>el componente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7" y="2572754"/>
            <a:ext cx="1743318" cy="314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22" y="1312921"/>
            <a:ext cx="3623009" cy="222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39" y="4364677"/>
            <a:ext cx="1805234" cy="1883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76" y="3749844"/>
            <a:ext cx="2533799" cy="2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3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Letras en Dibujos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Para mover componentes hacia adelante o detrás en dibujos</a:t>
            </a:r>
          </a:p>
          <a:p>
            <a:pPr lvl="1"/>
            <a:r>
              <a:rPr lang="es-PA" dirty="0" err="1" smtClean="0"/>
              <a:t>Edit</a:t>
            </a:r>
            <a:r>
              <a:rPr lang="es-PA" dirty="0" smtClean="0"/>
              <a:t>/</a:t>
            </a:r>
            <a:r>
              <a:rPr lang="es-PA" dirty="0" err="1" smtClean="0"/>
              <a:t>Move</a:t>
            </a:r>
            <a:endParaRPr lang="es-PA" dirty="0" smtClean="0"/>
          </a:p>
          <a:p>
            <a:pPr lvl="2"/>
            <a:r>
              <a:rPr lang="es-PA" dirty="0" err="1" smtClean="0"/>
              <a:t>Send</a:t>
            </a:r>
            <a:r>
              <a:rPr lang="es-PA" dirty="0" smtClean="0"/>
              <a:t> to back</a:t>
            </a:r>
          </a:p>
          <a:p>
            <a:pPr lvl="2"/>
            <a:r>
              <a:rPr lang="es-PA" dirty="0" err="1" smtClean="0"/>
              <a:t>Send</a:t>
            </a:r>
            <a:r>
              <a:rPr lang="es-PA" dirty="0" smtClean="0"/>
              <a:t> to Front</a:t>
            </a:r>
          </a:p>
          <a:p>
            <a:pPr lvl="2"/>
            <a:r>
              <a:rPr lang="es-PA" dirty="0" err="1" smtClean="0"/>
              <a:t>Bring</a:t>
            </a:r>
            <a:r>
              <a:rPr lang="es-PA" dirty="0" smtClean="0"/>
              <a:t> to Front Of</a:t>
            </a:r>
          </a:p>
          <a:p>
            <a:pPr lvl="2"/>
            <a:r>
              <a:rPr lang="es-PA" dirty="0" err="1" smtClean="0"/>
              <a:t>Sent</a:t>
            </a:r>
            <a:r>
              <a:rPr lang="es-PA" dirty="0" smtClean="0"/>
              <a:t> to Front Of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95" y="2408605"/>
            <a:ext cx="3697580" cy="43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Letras en Dibujos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Fijar el </a:t>
            </a:r>
            <a:r>
              <a:rPr lang="es-PA" dirty="0" err="1" smtClean="0"/>
              <a:t>designador</a:t>
            </a:r>
            <a:r>
              <a:rPr lang="es-PA" dirty="0" smtClean="0"/>
              <a:t> del IC</a:t>
            </a:r>
          </a:p>
          <a:p>
            <a:r>
              <a:rPr lang="es-PA" dirty="0" smtClean="0"/>
              <a:t>Fijar el nombre de parte</a:t>
            </a:r>
          </a:p>
          <a:p>
            <a:endParaRPr lang="es-PA" dirty="0"/>
          </a:p>
          <a:p>
            <a:r>
              <a:rPr lang="es-PA" dirty="0" smtClean="0"/>
              <a:t>Todo se realiza en:</a:t>
            </a:r>
          </a:p>
          <a:p>
            <a:pPr lvl="1"/>
            <a:r>
              <a:rPr lang="es-PA" dirty="0" err="1" smtClean="0"/>
              <a:t>Schematic</a:t>
            </a:r>
            <a:r>
              <a:rPr lang="es-PA" dirty="0" smtClean="0"/>
              <a:t> Library, ventana de propiedades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78" y="2052918"/>
            <a:ext cx="4233049" cy="38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8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Dibujar </a:t>
            </a:r>
            <a:r>
              <a:rPr lang="es-PA" dirty="0" err="1" smtClean="0"/>
              <a:t>Footprint</a:t>
            </a:r>
            <a:r>
              <a:rPr lang="es-PA" dirty="0" smtClean="0"/>
              <a:t> y Modelo 3D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1 - Abrir en el proyecto el documento de PCB </a:t>
            </a:r>
            <a:r>
              <a:rPr lang="es-PA" dirty="0" smtClean="0"/>
              <a:t>Library</a:t>
            </a:r>
          </a:p>
          <a:p>
            <a:r>
              <a:rPr lang="es-PA" dirty="0" smtClean="0"/>
              <a:t>2 - </a:t>
            </a:r>
            <a:r>
              <a:rPr lang="es-PA" dirty="0" err="1" smtClean="0"/>
              <a:t>Boton</a:t>
            </a:r>
            <a:r>
              <a:rPr lang="es-PA" dirty="0" smtClean="0"/>
              <a:t> </a:t>
            </a:r>
            <a:r>
              <a:rPr lang="es-PA" dirty="0" smtClean="0"/>
              <a:t>derecho sobre la sección componentes</a:t>
            </a:r>
          </a:p>
          <a:p>
            <a:pPr lvl="1"/>
            <a:r>
              <a:rPr lang="es-PA" dirty="0" err="1" smtClean="0"/>
              <a:t>Footprint</a:t>
            </a:r>
            <a:r>
              <a:rPr lang="es-PA" dirty="0" smtClean="0"/>
              <a:t> </a:t>
            </a:r>
            <a:r>
              <a:rPr lang="es-PA" dirty="0" err="1" smtClean="0"/>
              <a:t>Wizard</a:t>
            </a:r>
            <a:endParaRPr lang="es-PA" dirty="0" smtClean="0"/>
          </a:p>
          <a:p>
            <a:pPr lvl="1"/>
            <a:r>
              <a:rPr lang="es-PA" dirty="0" smtClean="0"/>
              <a:t>Seleccione el tipo de componente (QUAD y mm,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  <a:endParaRPr lang="es-PA" dirty="0" smtClean="0"/>
          </a:p>
          <a:p>
            <a:pPr lvl="1"/>
            <a:r>
              <a:rPr lang="es-PA" dirty="0" smtClean="0"/>
              <a:t>Ingrese las dimensiones en mm </a:t>
            </a:r>
            <a:endParaRPr lang="es-PA" dirty="0" smtClean="0"/>
          </a:p>
          <a:p>
            <a:pPr lvl="1"/>
            <a:r>
              <a:rPr lang="es-PA" dirty="0" smtClean="0"/>
              <a:t>Siga los pasos insertando las dimensiones solicitadas</a:t>
            </a:r>
          </a:p>
          <a:p>
            <a:pPr lvl="1"/>
            <a:r>
              <a:rPr lang="es-PA" dirty="0" smtClean="0"/>
              <a:t>En este caso cada lado son 10 pines</a:t>
            </a:r>
          </a:p>
          <a:p>
            <a:pPr lvl="1"/>
            <a:r>
              <a:rPr lang="es-PA" dirty="0" smtClean="0"/>
              <a:t>Ubique el nombre del componente</a:t>
            </a:r>
            <a:endParaRPr lang="es-PA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89" y="1685212"/>
            <a:ext cx="2226296" cy="1777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17" y="3652681"/>
            <a:ext cx="2858690" cy="1613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92" y="1161663"/>
            <a:ext cx="26003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958" y="5391094"/>
            <a:ext cx="1706718" cy="124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32" y="5456519"/>
            <a:ext cx="13580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5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Dibujar </a:t>
            </a:r>
            <a:r>
              <a:rPr lang="es-PA" dirty="0" err="1" smtClean="0"/>
              <a:t>Footprint</a:t>
            </a:r>
            <a:r>
              <a:rPr lang="es-PA" dirty="0" smtClean="0"/>
              <a:t> y Modelo 3D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Notas:</a:t>
            </a:r>
          </a:p>
          <a:p>
            <a:r>
              <a:rPr lang="es-PA" dirty="0" smtClean="0"/>
              <a:t>Luego de generado el componente al ir a la ventana de propiedades, podemos cambiar de mm a </a:t>
            </a:r>
            <a:r>
              <a:rPr lang="es-PA" dirty="0" err="1" smtClean="0"/>
              <a:t>mils</a:t>
            </a:r>
            <a:r>
              <a:rPr lang="es-PA" dirty="0" smtClean="0"/>
              <a:t> solamente presionand</a:t>
            </a:r>
            <a:r>
              <a:rPr lang="es-PA" dirty="0" smtClean="0"/>
              <a:t>o la letra Q</a:t>
            </a:r>
          </a:p>
          <a:p>
            <a:r>
              <a:rPr lang="es-PA" dirty="0" smtClean="0"/>
              <a:t>Podemos mover la referencia al centro</a:t>
            </a:r>
          </a:p>
          <a:p>
            <a:pPr lvl="1"/>
            <a:r>
              <a:rPr lang="es-PA" dirty="0" err="1" smtClean="0"/>
              <a:t>Edit</a:t>
            </a:r>
            <a:r>
              <a:rPr lang="es-PA" dirty="0" smtClean="0"/>
              <a:t>/Set Reference/Center</a:t>
            </a:r>
          </a:p>
          <a:p>
            <a:r>
              <a:rPr lang="es-PA" dirty="0" smtClean="0"/>
              <a:t>Podemos cambiar el </a:t>
            </a:r>
            <a:r>
              <a:rPr lang="es-PA" dirty="0" err="1" smtClean="0"/>
              <a:t>grid</a:t>
            </a:r>
            <a:r>
              <a:rPr lang="es-PA" dirty="0" smtClean="0"/>
              <a:t> del enrejado</a:t>
            </a:r>
          </a:p>
          <a:p>
            <a:pPr lvl="1"/>
            <a:r>
              <a:rPr lang="es-PA" dirty="0" smtClean="0"/>
              <a:t>View/Snap </a:t>
            </a:r>
            <a:r>
              <a:rPr lang="es-PA" dirty="0" err="1" smtClean="0"/>
              <a:t>Grid</a:t>
            </a:r>
            <a:r>
              <a:rPr lang="es-PA" dirty="0" smtClean="0"/>
              <a:t>/Set Global </a:t>
            </a:r>
            <a:r>
              <a:rPr lang="es-PA" dirty="0" err="1" smtClean="0"/>
              <a:t>snap</a:t>
            </a:r>
            <a:r>
              <a:rPr lang="es-PA" dirty="0" smtClean="0"/>
              <a:t> </a:t>
            </a:r>
            <a:r>
              <a:rPr lang="es-PA" dirty="0" err="1" smtClean="0"/>
              <a:t>grid</a:t>
            </a:r>
            <a:r>
              <a:rPr lang="es-PA" dirty="0" smtClean="0"/>
              <a:t>…</a:t>
            </a:r>
          </a:p>
          <a:p>
            <a:pPr lvl="2"/>
            <a:r>
              <a:rPr lang="es-PA" dirty="0" smtClean="0"/>
              <a:t>0.1mm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83" y="2632806"/>
            <a:ext cx="253365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71" y="1328508"/>
            <a:ext cx="2505075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3" y="3893598"/>
            <a:ext cx="1758171" cy="2363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695" y="3893598"/>
            <a:ext cx="2108280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9914"/>
            <a:ext cx="8946541" cy="48684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 smtClean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 smtClean="0"/>
              <a:t>No se puede pedir parcialmente una nota para matricular la siguiente.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Dibujar </a:t>
            </a:r>
            <a:r>
              <a:rPr lang="es-PA" dirty="0" err="1" smtClean="0"/>
              <a:t>Footprint</a:t>
            </a:r>
            <a:r>
              <a:rPr lang="es-PA" dirty="0" smtClean="0"/>
              <a:t> y Modelo 3D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3 – Dibujar el marco exterior (</a:t>
            </a:r>
            <a:r>
              <a:rPr lang="es-PA" dirty="0" err="1" smtClean="0"/>
              <a:t>Silk</a:t>
            </a:r>
            <a:r>
              <a:rPr lang="es-PA" dirty="0" smtClean="0"/>
              <a:t> </a:t>
            </a:r>
            <a:r>
              <a:rPr lang="es-PA" dirty="0" err="1" smtClean="0"/>
              <a:t>Screen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Esto se revisa en la hoja técnica de datos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4 – Modificar el </a:t>
            </a:r>
            <a:r>
              <a:rPr lang="es-PA" dirty="0" err="1" smtClean="0"/>
              <a:t>solder</a:t>
            </a:r>
            <a:r>
              <a:rPr lang="es-PA" dirty="0" smtClean="0"/>
              <a:t> </a:t>
            </a:r>
            <a:r>
              <a:rPr lang="es-PA" dirty="0" err="1" smtClean="0"/>
              <a:t>mask</a:t>
            </a:r>
            <a:r>
              <a:rPr lang="es-PA" dirty="0" smtClean="0"/>
              <a:t> expansión en la ventana de propiedades</a:t>
            </a:r>
          </a:p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69" y="1421475"/>
            <a:ext cx="1776974" cy="1704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08" y="3125584"/>
            <a:ext cx="1671309" cy="16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69" y="3722119"/>
            <a:ext cx="2336523" cy="7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Dibujar </a:t>
            </a:r>
            <a:r>
              <a:rPr lang="es-PA" dirty="0" err="1" smtClean="0"/>
              <a:t>Footprint</a:t>
            </a:r>
            <a:r>
              <a:rPr lang="es-PA" dirty="0" smtClean="0"/>
              <a:t> y Modelo 3D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 smtClean="0"/>
              <a:t>4 - </a:t>
            </a:r>
            <a:r>
              <a:rPr lang="es-PA" dirty="0" smtClean="0"/>
              <a:t>Busque </a:t>
            </a:r>
            <a:r>
              <a:rPr lang="es-PA" dirty="0" smtClean="0"/>
              <a:t>el modelo en 3d de </a:t>
            </a:r>
            <a:r>
              <a:rPr lang="es-PA" dirty="0" smtClean="0"/>
              <a:t>3dcontentcentral o en </a:t>
            </a:r>
            <a:r>
              <a:rPr lang="es-PA" dirty="0" err="1" smtClean="0"/>
              <a:t>ultralibrarian</a:t>
            </a:r>
            <a:endParaRPr lang="es-PA" dirty="0"/>
          </a:p>
          <a:p>
            <a:r>
              <a:rPr lang="es-PA" dirty="0" smtClean="0"/>
              <a:t>5 - Descargue </a:t>
            </a:r>
            <a:r>
              <a:rPr lang="es-PA" dirty="0" smtClean="0"/>
              <a:t>la versión de </a:t>
            </a:r>
            <a:r>
              <a:rPr lang="es-PA" dirty="0" err="1" smtClean="0"/>
              <a:t>Step</a:t>
            </a:r>
            <a:endParaRPr lang="es-PA" dirty="0" smtClean="0"/>
          </a:p>
          <a:p>
            <a:r>
              <a:rPr lang="es-PA" dirty="0" smtClean="0"/>
              <a:t>6 - Ingrese </a:t>
            </a:r>
            <a:r>
              <a:rPr lang="es-PA" dirty="0" smtClean="0"/>
              <a:t>el modelo 3d</a:t>
            </a:r>
          </a:p>
          <a:p>
            <a:pPr lvl="1"/>
            <a:r>
              <a:rPr lang="es-PA" dirty="0" smtClean="0"/>
              <a:t>Place (P) / 3D </a:t>
            </a:r>
            <a:r>
              <a:rPr lang="es-PA" dirty="0" err="1" smtClean="0"/>
              <a:t>Body</a:t>
            </a:r>
            <a:r>
              <a:rPr lang="es-PA" dirty="0" smtClean="0"/>
              <a:t> (B)</a:t>
            </a:r>
          </a:p>
          <a:p>
            <a:pPr lvl="1"/>
            <a:r>
              <a:rPr lang="es-PA" dirty="0" smtClean="0"/>
              <a:t>Busque el modelo descargado</a:t>
            </a:r>
          </a:p>
          <a:p>
            <a:pPr lvl="1"/>
            <a:r>
              <a:rPr lang="es-PA" dirty="0" smtClean="0"/>
              <a:t>Si es necesario mueva los bordes</a:t>
            </a:r>
          </a:p>
          <a:p>
            <a:r>
              <a:rPr lang="es-PA" dirty="0" smtClean="0"/>
              <a:t>7 - Verifique </a:t>
            </a:r>
            <a:r>
              <a:rPr lang="es-PA" dirty="0" smtClean="0"/>
              <a:t>las dimensiones </a:t>
            </a:r>
            <a:r>
              <a:rPr lang="es-PA" dirty="0" smtClean="0"/>
              <a:t>en 3D</a:t>
            </a:r>
            <a:endParaRPr lang="es-PA" dirty="0" smtClean="0"/>
          </a:p>
          <a:p>
            <a:pPr lvl="1"/>
            <a:r>
              <a:rPr lang="es-PA" dirty="0" smtClean="0"/>
              <a:t>Presionar 3 = Vista 3D</a:t>
            </a:r>
          </a:p>
          <a:p>
            <a:pPr lvl="1"/>
            <a:r>
              <a:rPr lang="es-PA" dirty="0" smtClean="0"/>
              <a:t>Presionar 2 = Vista 2D</a:t>
            </a:r>
          </a:p>
          <a:p>
            <a:r>
              <a:rPr lang="es-PA" dirty="0" smtClean="0"/>
              <a:t>8 – Dibuje el “</a:t>
            </a:r>
            <a:r>
              <a:rPr lang="es-PA" dirty="0" err="1" smtClean="0"/>
              <a:t>Thermal</a:t>
            </a:r>
            <a:r>
              <a:rPr lang="es-PA" dirty="0" smtClean="0"/>
              <a:t> </a:t>
            </a:r>
            <a:r>
              <a:rPr lang="es-PA" dirty="0" err="1" smtClean="0"/>
              <a:t>Pad</a:t>
            </a:r>
            <a:r>
              <a:rPr lang="es-PA" dirty="0" smtClean="0"/>
              <a:t>” y el pin 1</a:t>
            </a:r>
            <a:endParaRPr lang="es-PA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49" y="2445184"/>
            <a:ext cx="2347404" cy="1783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00" y="3334324"/>
            <a:ext cx="1800476" cy="409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43" y="2445184"/>
            <a:ext cx="2306820" cy="4104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11" y="5549978"/>
            <a:ext cx="1662264" cy="10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389" y="4428596"/>
            <a:ext cx="1375517" cy="10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</a:t>
            </a:r>
            <a:r>
              <a:rPr lang="es-PA" dirty="0" err="1" smtClean="0"/>
              <a:t>Mechanical</a:t>
            </a:r>
            <a:r>
              <a:rPr lang="es-PA" dirty="0" smtClean="0"/>
              <a:t> </a:t>
            </a:r>
            <a:r>
              <a:rPr lang="es-PA" dirty="0" err="1" smtClean="0"/>
              <a:t>Layer</a:t>
            </a:r>
            <a:r>
              <a:rPr lang="es-PA" dirty="0" smtClean="0"/>
              <a:t> 29 </a:t>
            </a:r>
            <a:r>
              <a:rPr lang="es-PA" dirty="0" err="1" smtClean="0"/>
              <a:t>or</a:t>
            </a:r>
            <a:r>
              <a:rPr lang="es-PA" dirty="0" smtClean="0"/>
              <a:t> </a:t>
            </a:r>
            <a:r>
              <a:rPr lang="es-PA" dirty="0" err="1" smtClean="0"/>
              <a:t>Assembly</a:t>
            </a:r>
            <a:r>
              <a:rPr lang="es-PA" dirty="0" smtClean="0"/>
              <a:t> </a:t>
            </a:r>
            <a:r>
              <a:rPr lang="es-PA" dirty="0" err="1" smtClean="0"/>
              <a:t>Layer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1 - </a:t>
            </a:r>
            <a:r>
              <a:rPr lang="es-PA" dirty="0" err="1" smtClean="0"/>
              <a:t>Click</a:t>
            </a:r>
            <a:r>
              <a:rPr lang="es-PA" dirty="0" smtClean="0"/>
              <a:t> </a:t>
            </a:r>
            <a:r>
              <a:rPr lang="es-PA" dirty="0" smtClean="0"/>
              <a:t>en el cuadrado inferior </a:t>
            </a:r>
            <a:r>
              <a:rPr lang="es-PA" dirty="0" smtClean="0"/>
              <a:t>izquierdo al lado de LS</a:t>
            </a:r>
            <a:endParaRPr lang="es-PA" dirty="0" smtClean="0"/>
          </a:p>
          <a:p>
            <a:r>
              <a:rPr lang="es-PA" dirty="0" smtClean="0"/>
              <a:t>2 – Al abrir la ventana de configuración añadir la capa 29</a:t>
            </a:r>
          </a:p>
          <a:p>
            <a:pPr lvl="1"/>
            <a:r>
              <a:rPr lang="es-PA" dirty="0" smtClean="0"/>
              <a:t>Esta capa es la que referirá el </a:t>
            </a:r>
            <a:r>
              <a:rPr lang="es-PA" dirty="0" err="1" smtClean="0"/>
              <a:t>assembly</a:t>
            </a:r>
            <a:r>
              <a:rPr lang="es-PA" dirty="0" smtClean="0"/>
              <a:t> </a:t>
            </a:r>
            <a:r>
              <a:rPr lang="es-PA" dirty="0" err="1" smtClean="0"/>
              <a:t>drawing</a:t>
            </a:r>
            <a:endParaRPr lang="es-PA" dirty="0" smtClean="0"/>
          </a:p>
          <a:p>
            <a:r>
              <a:rPr lang="es-PA" dirty="0" smtClean="0"/>
              <a:t>3 – Copiar el Top </a:t>
            </a:r>
            <a:r>
              <a:rPr lang="es-PA" dirty="0" err="1" smtClean="0"/>
              <a:t>Overlay</a:t>
            </a:r>
            <a:r>
              <a:rPr lang="es-PA" dirty="0" smtClean="0"/>
              <a:t> y ubicarlo en la capa 29</a:t>
            </a:r>
            <a:endParaRPr lang="es-PA" dirty="0" smtClean="0"/>
          </a:p>
          <a:p>
            <a:r>
              <a:rPr lang="es-PA" dirty="0" smtClean="0"/>
              <a:t>4 – Pegar el </a:t>
            </a:r>
            <a:r>
              <a:rPr lang="es-PA" dirty="0" err="1" smtClean="0"/>
              <a:t>outline</a:t>
            </a:r>
            <a:r>
              <a:rPr lang="es-PA" dirty="0" smtClean="0"/>
              <a:t> del </a:t>
            </a:r>
            <a:r>
              <a:rPr lang="es-PA" dirty="0" err="1" smtClean="0"/>
              <a:t>elementro</a:t>
            </a:r>
            <a:r>
              <a:rPr lang="es-PA" dirty="0" smtClean="0"/>
              <a:t> sobre esta capa </a:t>
            </a:r>
          </a:p>
          <a:p>
            <a:r>
              <a:rPr lang="es-PA" dirty="0" smtClean="0"/>
              <a:t>5 - </a:t>
            </a:r>
            <a:r>
              <a:rPr lang="es-PA" dirty="0" err="1" smtClean="0"/>
              <a:t>Situe</a:t>
            </a:r>
            <a:r>
              <a:rPr lang="es-PA" dirty="0" smtClean="0"/>
              <a:t> </a:t>
            </a:r>
            <a:r>
              <a:rPr lang="es-PA" dirty="0" smtClean="0"/>
              <a:t>el pin 1 del componente como parte de esta capa</a:t>
            </a:r>
          </a:p>
          <a:p>
            <a:r>
              <a:rPr lang="es-PA" dirty="0" smtClean="0"/>
              <a:t>Inserte un Texto </a:t>
            </a:r>
            <a:r>
              <a:rPr lang="es-PA" dirty="0" smtClean="0"/>
              <a:t>como </a:t>
            </a:r>
            <a:r>
              <a:rPr lang="es-PA" dirty="0" err="1" smtClean="0"/>
              <a:t>designador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Place (P) / </a:t>
            </a:r>
            <a:r>
              <a:rPr lang="es-PA" dirty="0" err="1" smtClean="0"/>
              <a:t>String</a:t>
            </a:r>
            <a:r>
              <a:rPr lang="es-PA" dirty="0" smtClean="0"/>
              <a:t> (S)</a:t>
            </a:r>
            <a:endParaRPr lang="es-PA" dirty="0" smtClean="0"/>
          </a:p>
          <a:p>
            <a:pPr lvl="1"/>
            <a:r>
              <a:rPr lang="es-PA" dirty="0" smtClean="0"/>
              <a:t>‘.</a:t>
            </a:r>
            <a:r>
              <a:rPr lang="es-PA" dirty="0" err="1" smtClean="0"/>
              <a:t>Designator</a:t>
            </a:r>
            <a:r>
              <a:rPr lang="es-PA" dirty="0" smtClean="0"/>
              <a:t>’</a:t>
            </a:r>
            <a:endParaRPr lang="es-PA" dirty="0" smtClean="0"/>
          </a:p>
          <a:p>
            <a:pPr lvl="1"/>
            <a:r>
              <a:rPr lang="es-PA" dirty="0" smtClean="0"/>
              <a:t>Cambie las </a:t>
            </a:r>
            <a:r>
              <a:rPr lang="es-PA" dirty="0" smtClean="0"/>
              <a:t>dimensiones a unas más cómodas (H = 2mm, W = 0.5mm)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19" y="1978103"/>
            <a:ext cx="1838325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73" y="2953070"/>
            <a:ext cx="2709169" cy="929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204" y="4023114"/>
            <a:ext cx="1373233" cy="12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1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</a:t>
            </a:r>
            <a:r>
              <a:rPr lang="es-PA" dirty="0" smtClean="0"/>
              <a:t>Insertar el modelo 3D en el símbolo esquemático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1 – Regresar a la librería de esquemático y debajo</a:t>
            </a:r>
          </a:p>
          <a:p>
            <a:r>
              <a:rPr lang="es-PA" dirty="0" smtClean="0"/>
              <a:t>2 – </a:t>
            </a:r>
            <a:r>
              <a:rPr lang="es-PA" dirty="0" err="1" smtClean="0"/>
              <a:t>Selecciónar</a:t>
            </a:r>
            <a:r>
              <a:rPr lang="es-PA" dirty="0" smtClean="0"/>
              <a:t> “</a:t>
            </a:r>
            <a:r>
              <a:rPr lang="es-PA" dirty="0" err="1" smtClean="0"/>
              <a:t>Add</a:t>
            </a:r>
            <a:r>
              <a:rPr lang="es-PA" dirty="0" smtClean="0"/>
              <a:t> </a:t>
            </a:r>
            <a:r>
              <a:rPr lang="es-PA" dirty="0" err="1" smtClean="0"/>
              <a:t>Footprint</a:t>
            </a:r>
            <a:r>
              <a:rPr lang="es-PA" dirty="0" smtClean="0"/>
              <a:t>”</a:t>
            </a:r>
          </a:p>
          <a:p>
            <a:r>
              <a:rPr lang="es-PA" dirty="0" smtClean="0"/>
              <a:t>3 – Busque el modelo y añádalo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361"/>
          <a:stretch/>
        </p:blipFill>
        <p:spPr>
          <a:xfrm>
            <a:off x="5654213" y="2369127"/>
            <a:ext cx="1847850" cy="584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13" y="3022184"/>
            <a:ext cx="23431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3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</a:t>
            </a:r>
            <a:r>
              <a:rPr lang="es-PA" dirty="0" smtClean="0"/>
              <a:t>Utilizar las partes de librería en el esquemático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1 – Regresar al esquemático</a:t>
            </a:r>
          </a:p>
          <a:p>
            <a:r>
              <a:rPr lang="es-PA" dirty="0" smtClean="0"/>
              <a:t>2 – En el panel de la derecha ubicar la librería que creamos</a:t>
            </a:r>
          </a:p>
          <a:p>
            <a:r>
              <a:rPr lang="es-PA" dirty="0" smtClean="0"/>
              <a:t>3 – Busque el modelo</a:t>
            </a:r>
          </a:p>
          <a:p>
            <a:r>
              <a:rPr lang="es-PA" dirty="0" smtClean="0"/>
              <a:t>4 – Arrástrelo a la hoja de esquemático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3742288"/>
            <a:ext cx="5451158" cy="28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</a:t>
            </a:r>
            <a:r>
              <a:rPr lang="es-PA" dirty="0" smtClean="0"/>
              <a:t>Explicación de Capas</a:t>
            </a:r>
            <a:endParaRPr lang="es-PA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181728"/>
              </p:ext>
            </p:extLst>
          </p:nvPr>
        </p:nvGraphicFramePr>
        <p:xfrm>
          <a:off x="677543" y="1853248"/>
          <a:ext cx="6297109" cy="258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93">
                  <a:extLst>
                    <a:ext uri="{9D8B030D-6E8A-4147-A177-3AD203B41FA5}">
                      <a16:colId xmlns:a16="http://schemas.microsoft.com/office/drawing/2014/main" val="2359448091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2879103649"/>
                    </a:ext>
                  </a:extLst>
                </a:gridCol>
                <a:gridCol w="2964311">
                  <a:extLst>
                    <a:ext uri="{9D8B030D-6E8A-4147-A177-3AD203B41FA5}">
                      <a16:colId xmlns:a16="http://schemas.microsoft.com/office/drawing/2014/main" val="1866809173"/>
                    </a:ext>
                  </a:extLst>
                </a:gridCol>
              </a:tblGrid>
              <a:tr h="434786">
                <a:tc>
                  <a:txBody>
                    <a:bodyPr/>
                    <a:lstStyle/>
                    <a:p>
                      <a:r>
                        <a:rPr lang="es-PA" dirty="0" err="1" smtClean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smtClean="0"/>
                        <a:t>Color [</a:t>
                      </a:r>
                      <a:r>
                        <a:rPr lang="es-PA" dirty="0" err="1" smtClean="0"/>
                        <a:t>Altium</a:t>
                      </a:r>
                      <a:r>
                        <a:rPr lang="es-PA" dirty="0" smtClean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err="1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92835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r>
                        <a:rPr lang="es-PA" dirty="0" smtClean="0"/>
                        <a:t>Top </a:t>
                      </a:r>
                      <a:r>
                        <a:rPr lang="es-PA" dirty="0" err="1" smtClean="0"/>
                        <a:t>Overlay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smtClean="0"/>
                        <a:t>Amarillo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smtClean="0"/>
                        <a:t>En </a:t>
                      </a:r>
                      <a:r>
                        <a:rPr lang="es-PA" dirty="0" err="1" smtClean="0"/>
                        <a:t>PCBs</a:t>
                      </a:r>
                      <a:r>
                        <a:rPr lang="es-PA" dirty="0" smtClean="0"/>
                        <a:t> es la capa blanca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23831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 smtClean="0"/>
                        <a:t>Top</a:t>
                      </a:r>
                      <a:r>
                        <a:rPr lang="es-PA" baseline="0" dirty="0" smtClean="0"/>
                        <a:t> </a:t>
                      </a:r>
                      <a:r>
                        <a:rPr lang="es-PA" baseline="0" dirty="0" err="1" smtClean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smtClean="0"/>
                        <a:t>Rojo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smtClean="0"/>
                        <a:t>Pistas de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6555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 smtClean="0"/>
                        <a:t>Top </a:t>
                      </a:r>
                      <a:r>
                        <a:rPr lang="es-PA" dirty="0" err="1" smtClean="0"/>
                        <a:t>Solder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smtClean="0"/>
                        <a:t>Púrpura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smtClean="0"/>
                        <a:t>Región</a:t>
                      </a:r>
                      <a:r>
                        <a:rPr lang="es-PA" baseline="0" dirty="0" smtClean="0"/>
                        <a:t> sin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1888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 smtClean="0"/>
                        <a:t>Top Paste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smtClean="0"/>
                        <a:t>Gris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smtClean="0"/>
                        <a:t>Área</a:t>
                      </a:r>
                      <a:r>
                        <a:rPr lang="es-PA" baseline="0" dirty="0" smtClean="0"/>
                        <a:t> que se aplicará el </a:t>
                      </a:r>
                      <a:r>
                        <a:rPr lang="es-PA" baseline="0" dirty="0" err="1" smtClean="0"/>
                        <a:t>solder</a:t>
                      </a:r>
                      <a:r>
                        <a:rPr lang="es-PA" baseline="0" dirty="0" smtClean="0"/>
                        <a:t> paste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671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98" y="3140217"/>
            <a:ext cx="3195811" cy="355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48" y="4568558"/>
            <a:ext cx="3005569" cy="2128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4" y="1454815"/>
            <a:ext cx="1323774" cy="2083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762" y="1395924"/>
            <a:ext cx="2398778" cy="13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0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</a:t>
            </a:r>
            <a:r>
              <a:rPr lang="es-PA" dirty="0" smtClean="0"/>
              <a:t>Algunas notas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8" y="1421476"/>
            <a:ext cx="9600966" cy="4826923"/>
          </a:xfrm>
        </p:spPr>
        <p:txBody>
          <a:bodyPr>
            <a:normAutofit/>
          </a:bodyPr>
          <a:lstStyle/>
          <a:p>
            <a:r>
              <a:rPr lang="es-PA" dirty="0" smtClean="0"/>
              <a:t>1 - Para filtrar solo por capas</a:t>
            </a:r>
          </a:p>
          <a:p>
            <a:pPr lvl="2"/>
            <a:r>
              <a:rPr lang="es-PA" dirty="0" smtClean="0"/>
              <a:t>Útil cuando queremos aplicar una medida a solo los componentes</a:t>
            </a:r>
          </a:p>
          <a:p>
            <a:pPr lvl="1"/>
            <a:r>
              <a:rPr lang="es-PA" dirty="0" smtClean="0"/>
              <a:t>En la ventana de PCB </a:t>
            </a:r>
            <a:r>
              <a:rPr lang="es-PA" dirty="0" err="1" smtClean="0"/>
              <a:t>Footprint</a:t>
            </a:r>
            <a:r>
              <a:rPr lang="es-PA" dirty="0" smtClean="0"/>
              <a:t>:</a:t>
            </a:r>
          </a:p>
          <a:p>
            <a:pPr lvl="2"/>
            <a:r>
              <a:rPr lang="es-PA" dirty="0" smtClean="0"/>
              <a:t>Filtrar por: </a:t>
            </a:r>
            <a:r>
              <a:rPr lang="es-PA" dirty="0" err="1" smtClean="0"/>
              <a:t>isPad</a:t>
            </a:r>
            <a:endParaRPr lang="es-PA" dirty="0" smtClean="0"/>
          </a:p>
          <a:p>
            <a:pPr lvl="2"/>
            <a:r>
              <a:rPr lang="es-PA" dirty="0" err="1" smtClean="0"/>
              <a:t>Select</a:t>
            </a:r>
            <a:r>
              <a:rPr lang="es-PA" dirty="0" smtClean="0"/>
              <a:t> = True</a:t>
            </a:r>
          </a:p>
          <a:p>
            <a:pPr lvl="2"/>
            <a:r>
              <a:rPr lang="es-PA" dirty="0" err="1" smtClean="0"/>
              <a:t>Apply</a:t>
            </a:r>
            <a:r>
              <a:rPr lang="es-PA" dirty="0" smtClean="0"/>
              <a:t> to </a:t>
            </a:r>
            <a:r>
              <a:rPr lang="es-PA" dirty="0" err="1" smtClean="0"/>
              <a:t>All</a:t>
            </a:r>
            <a:endParaRPr lang="es-PA" dirty="0" smtClean="0"/>
          </a:p>
          <a:p>
            <a:r>
              <a:rPr lang="es-PA" dirty="0" smtClean="0"/>
              <a:t>2 – Mover componentes finamente:</a:t>
            </a:r>
          </a:p>
          <a:p>
            <a:pPr lvl="1"/>
            <a:r>
              <a:rPr lang="es-PA" dirty="0" err="1" smtClean="0"/>
              <a:t>Click</a:t>
            </a:r>
            <a:r>
              <a:rPr lang="es-PA" dirty="0" smtClean="0"/>
              <a:t> izquierdo sobre el componente</a:t>
            </a:r>
          </a:p>
          <a:p>
            <a:pPr lvl="1"/>
            <a:r>
              <a:rPr lang="es-PA" dirty="0" smtClean="0"/>
              <a:t>Mantener </a:t>
            </a:r>
            <a:r>
              <a:rPr lang="es-PA" dirty="0" err="1" smtClean="0"/>
              <a:t>click</a:t>
            </a:r>
            <a:endParaRPr lang="es-PA" dirty="0" smtClean="0"/>
          </a:p>
          <a:p>
            <a:pPr lvl="1"/>
            <a:r>
              <a:rPr lang="es-PA" dirty="0" smtClean="0"/>
              <a:t>Presionar alguna de las flechas</a:t>
            </a:r>
          </a:p>
          <a:p>
            <a:pPr lvl="2"/>
            <a:r>
              <a:rPr lang="es-PA" dirty="0" smtClean="0"/>
              <a:t>Repetir la ejecución de flechas</a:t>
            </a:r>
          </a:p>
          <a:p>
            <a:pPr lvl="1"/>
            <a:r>
              <a:rPr lang="es-PA" dirty="0" smtClean="0"/>
              <a:t>Dejar de seleccionar para posicionar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952749"/>
            <a:ext cx="487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2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 smtClean="0"/>
          </a:p>
          <a:p>
            <a:pPr algn="ctr"/>
            <a:r>
              <a:rPr lang="en-US" sz="6600" dirty="0" smtClean="0"/>
              <a:t>DIAPOSITIVA FINAL</a:t>
            </a:r>
          </a:p>
          <a:p>
            <a:pPr algn="ctr"/>
            <a:r>
              <a:rPr lang="en-US" sz="6600" dirty="0" smtClean="0"/>
              <a:t>DÍA 3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811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Desactivar Capas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 smtClean="0"/>
              <a:t>Shift</a:t>
            </a:r>
            <a:r>
              <a:rPr lang="es-PA" dirty="0" smtClean="0"/>
              <a:t> + S</a:t>
            </a:r>
          </a:p>
          <a:p>
            <a:r>
              <a:rPr lang="es-PA" dirty="0" err="1" smtClean="0"/>
              <a:t>Sirver</a:t>
            </a:r>
            <a:r>
              <a:rPr lang="es-PA" dirty="0" smtClean="0"/>
              <a:t> para dibujar la </a:t>
            </a:r>
            <a:r>
              <a:rPr lang="es-PA" dirty="0" err="1" smtClean="0"/>
              <a:t>mechanical</a:t>
            </a:r>
            <a:r>
              <a:rPr lang="es-PA" dirty="0" smtClean="0"/>
              <a:t> </a:t>
            </a:r>
            <a:r>
              <a:rPr lang="es-PA" dirty="0" err="1" smtClean="0"/>
              <a:t>layer</a:t>
            </a:r>
            <a:r>
              <a:rPr lang="es-PA" dirty="0" smtClean="0"/>
              <a:t> 29 (</a:t>
            </a:r>
            <a:r>
              <a:rPr lang="es-PA" dirty="0" err="1" smtClean="0"/>
              <a:t>Assembly</a:t>
            </a:r>
            <a:r>
              <a:rPr lang="es-PA" dirty="0" smtClean="0"/>
              <a:t> </a:t>
            </a:r>
            <a:r>
              <a:rPr lang="es-PA" dirty="0" err="1" smtClean="0"/>
              <a:t>Drawing</a:t>
            </a:r>
            <a:r>
              <a:rPr lang="es-PA" dirty="0" smtClean="0"/>
              <a:t>)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273" t="31684" r="2954" b="30924"/>
          <a:stretch/>
        </p:blipFill>
        <p:spPr>
          <a:xfrm>
            <a:off x="7129113" y="3133565"/>
            <a:ext cx="3580192" cy="1078723"/>
          </a:xfrm>
          <a:prstGeom prst="rect">
            <a:avLst/>
          </a:prstGeom>
        </p:spPr>
      </p:pic>
      <p:pic>
        <p:nvPicPr>
          <p:cNvPr id="1026" name="Picture 2" descr="Image result for assembly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33" y="3133565"/>
            <a:ext cx="4557758" cy="26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/>
              <a:t> </a:t>
            </a:r>
            <a:r>
              <a:rPr lang="es-PA" dirty="0" smtClean="0"/>
              <a:t>– Place </a:t>
            </a:r>
            <a:r>
              <a:rPr lang="es-PA" dirty="0" err="1" smtClean="0"/>
              <a:t>Designator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El </a:t>
            </a:r>
            <a:r>
              <a:rPr lang="es-PA" dirty="0" err="1" smtClean="0"/>
              <a:t>designador</a:t>
            </a:r>
            <a:r>
              <a:rPr lang="es-PA" dirty="0" smtClean="0"/>
              <a:t> nos asegura que aparezca, </a:t>
            </a:r>
            <a:r>
              <a:rPr lang="es-PA" dirty="0" err="1" smtClean="0"/>
              <a:t>p.e</a:t>
            </a:r>
            <a:r>
              <a:rPr lang="es-PA" dirty="0" smtClean="0"/>
              <a:t>. U1 tanto en el esquemático como U1 en el PCB (recordar, </a:t>
            </a:r>
            <a:r>
              <a:rPr lang="es-PA" dirty="0" err="1" smtClean="0"/>
              <a:t>Mechanical</a:t>
            </a:r>
            <a:r>
              <a:rPr lang="es-PA" dirty="0" smtClean="0"/>
              <a:t> 29)</a:t>
            </a:r>
          </a:p>
          <a:p>
            <a:r>
              <a:rPr lang="es-PA" dirty="0" smtClean="0"/>
              <a:t>Hace vínculo cruzado con la pieza </a:t>
            </a:r>
          </a:p>
          <a:p>
            <a:r>
              <a:rPr lang="es-PA" dirty="0" smtClean="0"/>
              <a:t>Place/</a:t>
            </a:r>
            <a:r>
              <a:rPr lang="es-PA" dirty="0" err="1" smtClean="0"/>
              <a:t>String</a:t>
            </a:r>
            <a:endParaRPr lang="es-PA" dirty="0" smtClean="0"/>
          </a:p>
          <a:p>
            <a:pPr lvl="1"/>
            <a:r>
              <a:rPr lang="es-PA" dirty="0" smtClean="0"/>
              <a:t>En la cadena poner .</a:t>
            </a:r>
            <a:r>
              <a:rPr lang="es-PA" dirty="0" err="1" smtClean="0"/>
              <a:t>Designator</a:t>
            </a:r>
            <a:endParaRPr lang="es-PA" dirty="0" smtClean="0"/>
          </a:p>
          <a:p>
            <a:pPr lvl="1"/>
            <a:r>
              <a:rPr lang="es-PA" dirty="0" smtClean="0"/>
              <a:t>Poner las dimensiones de alto y ancho que convenga</a:t>
            </a:r>
            <a:endParaRPr lang="es-PA" dirty="0"/>
          </a:p>
        </p:txBody>
      </p:sp>
      <p:pic>
        <p:nvPicPr>
          <p:cNvPr id="2050" name="Picture 2" descr="Image result for assembly lay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3609" r="46942" b="24124"/>
          <a:stretch/>
        </p:blipFill>
        <p:spPr bwMode="auto">
          <a:xfrm>
            <a:off x="1698018" y="4544291"/>
            <a:ext cx="2015000" cy="20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7386" t="36559" r="13182" b="28475"/>
          <a:stretch/>
        </p:blipFill>
        <p:spPr>
          <a:xfrm>
            <a:off x="4516582" y="4721522"/>
            <a:ext cx="3657601" cy="18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Conocer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procedimientos</a:t>
            </a:r>
            <a:r>
              <a:rPr lang="en-US" b="1" dirty="0" smtClean="0"/>
              <a:t> y </a:t>
            </a:r>
            <a:r>
              <a:rPr lang="en-US" b="1" dirty="0" err="1" smtClean="0"/>
              <a:t>componentes</a:t>
            </a:r>
            <a:r>
              <a:rPr lang="en-US" b="1" dirty="0" smtClean="0"/>
              <a:t> </a:t>
            </a:r>
            <a:r>
              <a:rPr lang="en-US" b="1" dirty="0" err="1" smtClean="0"/>
              <a:t>básicos</a:t>
            </a:r>
            <a:r>
              <a:rPr lang="en-US" b="1" dirty="0" smtClean="0"/>
              <a:t> </a:t>
            </a:r>
            <a:r>
              <a:rPr lang="en-US" b="1" dirty="0" err="1" smtClean="0"/>
              <a:t>utilizados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</a:t>
            </a:r>
            <a:r>
              <a:rPr lang="en-US" b="1" dirty="0" err="1" smtClean="0"/>
              <a:t>microelectrónica</a:t>
            </a:r>
            <a:endParaRPr lang="en-US" b="1" dirty="0" smtClean="0"/>
          </a:p>
          <a:p>
            <a:r>
              <a:rPr lang="en-US" b="1" dirty="0" err="1" smtClean="0"/>
              <a:t>Fundamentos</a:t>
            </a:r>
            <a:r>
              <a:rPr lang="en-US" b="1" dirty="0" smtClean="0"/>
              <a:t> </a:t>
            </a:r>
            <a:r>
              <a:rPr lang="en-US" b="1" dirty="0" err="1" smtClean="0"/>
              <a:t>físicos</a:t>
            </a:r>
            <a:r>
              <a:rPr lang="en-US" b="1" dirty="0" smtClean="0"/>
              <a:t>?</a:t>
            </a:r>
          </a:p>
          <a:p>
            <a:r>
              <a:rPr lang="en-US" b="1" dirty="0" err="1"/>
              <a:t>P</a:t>
            </a:r>
            <a:r>
              <a:rPr lang="en-US" b="1" dirty="0" err="1" smtClean="0"/>
              <a:t>roblemática</a:t>
            </a:r>
            <a:r>
              <a:rPr lang="en-US" b="1" dirty="0" smtClean="0"/>
              <a:t> del </a:t>
            </a:r>
            <a:r>
              <a:rPr lang="en-US" b="1" dirty="0" err="1" smtClean="0"/>
              <a:t>uso</a:t>
            </a:r>
            <a:r>
              <a:rPr lang="en-US" b="1" dirty="0" smtClean="0"/>
              <a:t> y </a:t>
            </a:r>
          </a:p>
          <a:p>
            <a:r>
              <a:rPr lang="en-US" b="1" dirty="0" err="1" smtClean="0"/>
              <a:t>Aplicaciones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Medir Distancias en PCB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Nos sirve para hacer mediciones exactas</a:t>
            </a:r>
          </a:p>
          <a:p>
            <a:pPr lvl="1"/>
            <a:r>
              <a:rPr lang="es-PA" dirty="0" err="1" smtClean="0"/>
              <a:t>Reports</a:t>
            </a:r>
            <a:endParaRPr lang="es-PA" dirty="0" smtClean="0"/>
          </a:p>
          <a:p>
            <a:pPr lvl="2"/>
            <a:r>
              <a:rPr lang="es-PA" dirty="0" err="1" smtClean="0"/>
              <a:t>Measure</a:t>
            </a:r>
            <a:r>
              <a:rPr lang="es-PA" dirty="0" smtClean="0"/>
              <a:t> </a:t>
            </a:r>
            <a:r>
              <a:rPr lang="es-PA" dirty="0" err="1" smtClean="0"/>
              <a:t>Distance</a:t>
            </a:r>
            <a:r>
              <a:rPr lang="es-PA" dirty="0" smtClean="0"/>
              <a:t> (</a:t>
            </a:r>
            <a:r>
              <a:rPr lang="es-PA" dirty="0" err="1" smtClean="0"/>
              <a:t>Ctrl</a:t>
            </a:r>
            <a:r>
              <a:rPr lang="es-PA" dirty="0" smtClean="0"/>
              <a:t> + M)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114" t="7050" r="48864" b="72334"/>
          <a:stretch/>
        </p:blipFill>
        <p:spPr>
          <a:xfrm>
            <a:off x="5501627" y="2895599"/>
            <a:ext cx="4548226" cy="2507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432" t="35371" r="34318" b="43204"/>
          <a:stretch/>
        </p:blipFill>
        <p:spPr>
          <a:xfrm>
            <a:off x="540327" y="3920836"/>
            <a:ext cx="4708583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Crear </a:t>
            </a:r>
            <a:r>
              <a:rPr lang="es-PA" dirty="0" err="1" smtClean="0"/>
              <a:t>Parametors</a:t>
            </a:r>
            <a:r>
              <a:rPr lang="es-PA" dirty="0" smtClean="0"/>
              <a:t> Globales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Project/Project </a:t>
            </a:r>
            <a:r>
              <a:rPr lang="es-PA" dirty="0" err="1" smtClean="0"/>
              <a:t>Options</a:t>
            </a:r>
            <a:endParaRPr lang="es-PA" dirty="0" smtClean="0"/>
          </a:p>
          <a:p>
            <a:pPr lvl="1"/>
            <a:r>
              <a:rPr lang="es-PA" dirty="0" err="1" smtClean="0"/>
              <a:t>Parameters</a:t>
            </a:r>
            <a:endParaRPr lang="es-PA" dirty="0" smtClean="0"/>
          </a:p>
          <a:p>
            <a:pPr lvl="1"/>
            <a:r>
              <a:rPr lang="es-PA" dirty="0" smtClean="0"/>
              <a:t>Crear un parámetro, por ejemplo “</a:t>
            </a:r>
            <a:r>
              <a:rPr lang="es-PA" dirty="0" err="1" smtClean="0"/>
              <a:t>NotFitComp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Crear su valor, por ejemplo “NF”</a:t>
            </a:r>
          </a:p>
          <a:p>
            <a:pPr lvl="1"/>
            <a:r>
              <a:rPr lang="es-PA" dirty="0" smtClean="0"/>
              <a:t>OK para crear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50" t="6644" r="53409" b="19380"/>
          <a:stretch/>
        </p:blipFill>
        <p:spPr>
          <a:xfrm>
            <a:off x="7769034" y="1413163"/>
            <a:ext cx="3699164" cy="507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7613" t="15336" b="55558"/>
          <a:stretch/>
        </p:blipFill>
        <p:spPr>
          <a:xfrm>
            <a:off x="249637" y="4984813"/>
            <a:ext cx="4170218" cy="16099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4772" t="19985" r="34432" b="27059"/>
          <a:stretch/>
        </p:blipFill>
        <p:spPr>
          <a:xfrm>
            <a:off x="4605019" y="3926541"/>
            <a:ext cx="2608145" cy="2521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7273" t="34134" r="24886" b="50505"/>
          <a:stretch/>
        </p:blipFill>
        <p:spPr>
          <a:xfrm>
            <a:off x="5348472" y="1526445"/>
            <a:ext cx="2175165" cy="10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Procesos previos de Pasar a PCB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Compilar el proyecto</a:t>
            </a:r>
          </a:p>
          <a:p>
            <a:pPr lvl="1"/>
            <a:r>
              <a:rPr lang="es-PA" dirty="0" err="1" smtClean="0"/>
              <a:t>Boton</a:t>
            </a:r>
            <a:r>
              <a:rPr lang="es-PA" dirty="0" smtClean="0"/>
              <a:t> derecho sobre el proyecto</a:t>
            </a:r>
          </a:p>
          <a:p>
            <a:pPr lvl="1"/>
            <a:r>
              <a:rPr lang="es-PA" dirty="0" smtClean="0"/>
              <a:t>Compile PCB Project</a:t>
            </a:r>
          </a:p>
          <a:p>
            <a:r>
              <a:rPr lang="es-PA" dirty="0" smtClean="0"/>
              <a:t>Verificar la ventana de Mensajes de Errores</a:t>
            </a:r>
          </a:p>
          <a:p>
            <a:r>
              <a:rPr lang="es-PA" dirty="0" smtClean="0"/>
              <a:t>Verificar las Nets en la ventana de navegación</a:t>
            </a:r>
          </a:p>
          <a:p>
            <a:pPr lvl="1"/>
            <a:r>
              <a:rPr lang="es-PA" dirty="0" smtClean="0"/>
              <a:t>Utilizar Show </a:t>
            </a:r>
            <a:r>
              <a:rPr lang="es-PA" dirty="0" err="1" smtClean="0"/>
              <a:t>Graph</a:t>
            </a:r>
            <a:endParaRPr lang="es-PA" dirty="0" smtClean="0"/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7" t="21020" r="56818" b="54927"/>
          <a:stretch/>
        </p:blipFill>
        <p:spPr>
          <a:xfrm>
            <a:off x="6761018" y="1853248"/>
            <a:ext cx="3851564" cy="1248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977" t="15860" b="13802"/>
          <a:stretch/>
        </p:blipFill>
        <p:spPr>
          <a:xfrm>
            <a:off x="7357887" y="3301791"/>
            <a:ext cx="1606003" cy="2047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316" r="70682" b="25847"/>
          <a:stretch/>
        </p:blipFill>
        <p:spPr>
          <a:xfrm>
            <a:off x="9210984" y="3301791"/>
            <a:ext cx="2468399" cy="2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8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Generar Job File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A" dirty="0" smtClean="0"/>
              <a:t>Botón derecho sobre el proyecto</a:t>
            </a:r>
          </a:p>
          <a:p>
            <a:r>
              <a:rPr lang="es-PA" dirty="0" err="1" smtClean="0"/>
              <a:t>Add</a:t>
            </a:r>
            <a:r>
              <a:rPr lang="es-PA" dirty="0" smtClean="0"/>
              <a:t> New To Project</a:t>
            </a:r>
          </a:p>
          <a:p>
            <a:r>
              <a:rPr lang="es-PA" dirty="0" smtClean="0"/>
              <a:t>Output Job File</a:t>
            </a:r>
          </a:p>
          <a:p>
            <a:pPr lvl="1"/>
            <a:r>
              <a:rPr lang="es-PA" dirty="0" err="1" smtClean="0"/>
              <a:t>Report</a:t>
            </a:r>
            <a:r>
              <a:rPr lang="es-PA" dirty="0" smtClean="0"/>
              <a:t> Outputs</a:t>
            </a:r>
          </a:p>
          <a:p>
            <a:pPr lvl="1"/>
            <a:r>
              <a:rPr lang="es-PA" dirty="0" smtClean="0"/>
              <a:t>Bill Of Material</a:t>
            </a:r>
          </a:p>
          <a:p>
            <a:pPr lvl="1"/>
            <a:r>
              <a:rPr lang="es-PA" dirty="0" smtClean="0"/>
              <a:t>Project</a:t>
            </a:r>
          </a:p>
          <a:p>
            <a:pPr lvl="2"/>
            <a:r>
              <a:rPr lang="es-PA" dirty="0" smtClean="0"/>
              <a:t>Botón Derecho/Configure</a:t>
            </a:r>
          </a:p>
          <a:p>
            <a:pPr lvl="2"/>
            <a:r>
              <a:rPr lang="es-PA" dirty="0" smtClean="0"/>
              <a:t>Arrastrar </a:t>
            </a:r>
            <a:r>
              <a:rPr lang="es-PA" dirty="0" err="1" smtClean="0"/>
              <a:t>LibRef</a:t>
            </a:r>
            <a:endParaRPr lang="es-PA" dirty="0" smtClean="0"/>
          </a:p>
          <a:p>
            <a:pPr lvl="2"/>
            <a:r>
              <a:rPr lang="es-PA" dirty="0" err="1" smtClean="0"/>
              <a:t>Check</a:t>
            </a:r>
            <a:r>
              <a:rPr lang="es-PA" dirty="0" smtClean="0"/>
              <a:t> </a:t>
            </a:r>
            <a:r>
              <a:rPr lang="es-PA" dirty="0" err="1" smtClean="0"/>
              <a:t>Solution</a:t>
            </a:r>
            <a:r>
              <a:rPr lang="es-PA" dirty="0" smtClean="0"/>
              <a:t> 1, </a:t>
            </a:r>
            <a:r>
              <a:rPr lang="es-PA" dirty="0" err="1" smtClean="0"/>
              <a:t>Category</a:t>
            </a:r>
            <a:endParaRPr lang="es-PA" dirty="0" smtClean="0"/>
          </a:p>
          <a:p>
            <a:pPr lvl="2"/>
            <a:r>
              <a:rPr lang="es-PA" dirty="0" err="1" smtClean="0"/>
              <a:t>Uncheck</a:t>
            </a:r>
            <a:r>
              <a:rPr lang="es-PA" dirty="0" smtClean="0"/>
              <a:t> </a:t>
            </a:r>
            <a:r>
              <a:rPr lang="es-PA" dirty="0" err="1" smtClean="0"/>
              <a:t>Comment</a:t>
            </a:r>
            <a:r>
              <a:rPr lang="es-PA" dirty="0" smtClean="0"/>
              <a:t>, </a:t>
            </a:r>
            <a:r>
              <a:rPr lang="es-PA" dirty="0" err="1" smtClean="0"/>
              <a:t>Footprint</a:t>
            </a:r>
            <a:r>
              <a:rPr lang="es-PA" dirty="0" smtClean="0"/>
              <a:t>, </a:t>
            </a:r>
            <a:r>
              <a:rPr lang="es-PA" dirty="0" err="1" smtClean="0"/>
              <a:t>Package</a:t>
            </a:r>
            <a:endParaRPr lang="es-PA" dirty="0" smtClean="0"/>
          </a:p>
          <a:p>
            <a:pPr lvl="2"/>
            <a:r>
              <a:rPr lang="es-PA" dirty="0" smtClean="0"/>
              <a:t>Cambiar </a:t>
            </a:r>
            <a:r>
              <a:rPr lang="es-PA" dirty="0" err="1" smtClean="0"/>
              <a:t>Production</a:t>
            </a:r>
            <a:r>
              <a:rPr lang="es-PA" dirty="0" smtClean="0"/>
              <a:t> </a:t>
            </a:r>
            <a:r>
              <a:rPr lang="es-PA" dirty="0" err="1" smtClean="0"/>
              <a:t>Qty</a:t>
            </a:r>
            <a:r>
              <a:rPr lang="es-PA" dirty="0" smtClean="0"/>
              <a:t> a 10</a:t>
            </a:r>
          </a:p>
          <a:p>
            <a:r>
              <a:rPr lang="es-PA" dirty="0" smtClean="0"/>
              <a:t>Vincular la salida (PDF o Excel)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6" t="26048" r="43976" b="32315"/>
          <a:stretch/>
        </p:blipFill>
        <p:spPr>
          <a:xfrm>
            <a:off x="6754090" y="1218302"/>
            <a:ext cx="3962400" cy="1669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614" t="38984" r="27727" b="25240"/>
          <a:stretch/>
        </p:blipFill>
        <p:spPr>
          <a:xfrm>
            <a:off x="6754091" y="3087204"/>
            <a:ext cx="3962400" cy="17845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8864" t="32921" r="38409" b="34740"/>
          <a:stretch/>
        </p:blipFill>
        <p:spPr>
          <a:xfrm>
            <a:off x="6821739" y="4988336"/>
            <a:ext cx="3131129" cy="1739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1817" t="55356" r="14319" b="31506"/>
          <a:stretch/>
        </p:blipFill>
        <p:spPr>
          <a:xfrm>
            <a:off x="2521527" y="6041838"/>
            <a:ext cx="3145108" cy="6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Pasar de Esquemático a Diseño del PCB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7500361" cy="4195481"/>
          </a:xfrm>
        </p:spPr>
        <p:txBody>
          <a:bodyPr/>
          <a:lstStyle/>
          <a:p>
            <a:r>
              <a:rPr lang="es-PA" dirty="0" smtClean="0"/>
              <a:t>Pararse sobre el esquemático</a:t>
            </a:r>
          </a:p>
          <a:p>
            <a:r>
              <a:rPr lang="es-PA" dirty="0" err="1" smtClean="0"/>
              <a:t>Design</a:t>
            </a:r>
            <a:r>
              <a:rPr lang="es-PA" dirty="0" smtClean="0"/>
              <a:t> / </a:t>
            </a:r>
            <a:r>
              <a:rPr lang="es-PA" dirty="0" err="1" smtClean="0"/>
              <a:t>Update</a:t>
            </a:r>
            <a:r>
              <a:rPr lang="es-PA" dirty="0" smtClean="0"/>
              <a:t> PCB</a:t>
            </a:r>
          </a:p>
          <a:p>
            <a:r>
              <a:rPr lang="es-PA" dirty="0" smtClean="0"/>
              <a:t>Aceptar y validar los cambios</a:t>
            </a:r>
          </a:p>
          <a:p>
            <a:r>
              <a:rPr lang="es-PA" dirty="0" smtClean="0"/>
              <a:t>Correr </a:t>
            </a:r>
            <a:r>
              <a:rPr lang="es-PA" dirty="0" err="1" smtClean="0"/>
              <a:t>Update</a:t>
            </a:r>
            <a:r>
              <a:rPr lang="es-PA" dirty="0" smtClean="0"/>
              <a:t> PCB hasta que no </a:t>
            </a:r>
            <a:r>
              <a:rPr lang="es-PA" dirty="0" err="1" smtClean="0"/>
              <a:t>hahyan</a:t>
            </a:r>
            <a:r>
              <a:rPr lang="es-PA" dirty="0" smtClean="0"/>
              <a:t> diferencias entre el esquemático y el PCB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024" t="6847" r="44772" b="82227"/>
          <a:stretch/>
        </p:blipFill>
        <p:spPr>
          <a:xfrm>
            <a:off x="5736400" y="2052918"/>
            <a:ext cx="3835821" cy="80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2710" r="34091" b="23219"/>
          <a:stretch/>
        </p:blipFill>
        <p:spPr>
          <a:xfrm>
            <a:off x="8242258" y="3059413"/>
            <a:ext cx="3276486" cy="179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7387" t="30900" r="43522" b="55760"/>
          <a:stretch/>
        </p:blipFill>
        <p:spPr>
          <a:xfrm>
            <a:off x="5596599" y="3809999"/>
            <a:ext cx="232756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Cambiar las dimensiones y forma del PCB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Editar el Origen (donde la tarjeta es 0,0)</a:t>
            </a:r>
          </a:p>
          <a:p>
            <a:pPr lvl="1"/>
            <a:r>
              <a:rPr lang="es-PA" dirty="0" err="1" smtClean="0"/>
              <a:t>Edit</a:t>
            </a:r>
            <a:r>
              <a:rPr lang="es-PA" dirty="0" smtClean="0"/>
              <a:t> / </a:t>
            </a:r>
            <a:r>
              <a:rPr lang="es-PA" dirty="0" err="1" smtClean="0"/>
              <a:t>Origin</a:t>
            </a:r>
            <a:r>
              <a:rPr lang="es-PA" dirty="0" smtClean="0"/>
              <a:t> / Set</a:t>
            </a:r>
          </a:p>
          <a:p>
            <a:r>
              <a:rPr lang="es-PA" dirty="0" smtClean="0"/>
              <a:t>Cambiar el Snap </a:t>
            </a:r>
            <a:r>
              <a:rPr lang="es-PA" dirty="0" err="1" smtClean="0"/>
              <a:t>Grid</a:t>
            </a:r>
            <a:r>
              <a:rPr lang="es-PA" dirty="0" smtClean="0"/>
              <a:t> para fácil dimensionamiento</a:t>
            </a:r>
          </a:p>
          <a:p>
            <a:pPr lvl="1"/>
            <a:r>
              <a:rPr lang="es-PA" dirty="0" smtClean="0"/>
              <a:t>Botón Derecho / </a:t>
            </a:r>
            <a:r>
              <a:rPr lang="es-PA" dirty="0" err="1" smtClean="0"/>
              <a:t>Change</a:t>
            </a:r>
            <a:r>
              <a:rPr lang="es-PA" dirty="0" smtClean="0"/>
              <a:t> Snap </a:t>
            </a:r>
            <a:r>
              <a:rPr lang="es-PA" dirty="0" err="1" smtClean="0"/>
              <a:t>Grid</a:t>
            </a:r>
            <a:r>
              <a:rPr lang="es-PA" dirty="0" smtClean="0"/>
              <a:t> / 100 </a:t>
            </a:r>
            <a:r>
              <a:rPr lang="es-PA" dirty="0" err="1" smtClean="0"/>
              <a:t>mils</a:t>
            </a:r>
            <a:endParaRPr lang="es-PA" dirty="0" smtClean="0"/>
          </a:p>
          <a:p>
            <a:r>
              <a:rPr lang="es-PA" dirty="0" smtClean="0"/>
              <a:t>Ver el 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Layout</a:t>
            </a:r>
            <a:r>
              <a:rPr lang="es-PA" dirty="0" smtClean="0"/>
              <a:t> </a:t>
            </a:r>
            <a:r>
              <a:rPr lang="es-PA" dirty="0" err="1" smtClean="0"/>
              <a:t>Mode</a:t>
            </a:r>
            <a:endParaRPr lang="es-PA" dirty="0" smtClean="0"/>
          </a:p>
          <a:p>
            <a:pPr lvl="1"/>
            <a:r>
              <a:rPr lang="es-PA" dirty="0" smtClean="0"/>
              <a:t>Presionar 1 o View / 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Planning</a:t>
            </a:r>
            <a:r>
              <a:rPr lang="es-PA" dirty="0" smtClean="0"/>
              <a:t> </a:t>
            </a:r>
            <a:r>
              <a:rPr lang="es-PA" dirty="0" err="1" smtClean="0"/>
              <a:t>Mode</a:t>
            </a:r>
            <a:endParaRPr lang="es-PA" dirty="0" smtClean="0"/>
          </a:p>
          <a:p>
            <a:pPr lvl="1"/>
            <a:endParaRPr lang="es-PA" dirty="0" smtClean="0"/>
          </a:p>
          <a:p>
            <a:r>
              <a:rPr lang="es-PA" dirty="0" smtClean="0"/>
              <a:t>Verificar los modos 1, 2 y 3 y observar las diferencias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091" t="6847" r="54091" b="38580"/>
          <a:stretch/>
        </p:blipFill>
        <p:spPr>
          <a:xfrm>
            <a:off x="8634732" y="1645430"/>
            <a:ext cx="2830241" cy="23585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500" t="6646" r="67386" b="82238"/>
          <a:stretch/>
        </p:blipFill>
        <p:spPr>
          <a:xfrm>
            <a:off x="8634732" y="4364181"/>
            <a:ext cx="245225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Selección Cruzada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 smtClean="0"/>
              <a:t>Shift</a:t>
            </a:r>
            <a:r>
              <a:rPr lang="es-PA" dirty="0" smtClean="0"/>
              <a:t> + </a:t>
            </a:r>
            <a:r>
              <a:rPr lang="es-PA" dirty="0" err="1" smtClean="0"/>
              <a:t>Ctrl</a:t>
            </a:r>
            <a:r>
              <a:rPr lang="es-PA" dirty="0" smtClean="0"/>
              <a:t> + X</a:t>
            </a:r>
          </a:p>
          <a:p>
            <a:r>
              <a:rPr lang="es-PA" dirty="0" smtClean="0"/>
              <a:t>Lo que seleccionamos en el esquemático se ve reflejado en el PCB y </a:t>
            </a:r>
            <a:r>
              <a:rPr lang="es-PA" dirty="0" err="1" smtClean="0"/>
              <a:t>visceversa</a:t>
            </a:r>
            <a:endParaRPr lang="es-PA" dirty="0" smtClean="0"/>
          </a:p>
          <a:p>
            <a:r>
              <a:rPr lang="es-PA" dirty="0" smtClean="0"/>
              <a:t>En el esquemático seleccionar el componente</a:t>
            </a:r>
          </a:p>
          <a:p>
            <a:r>
              <a:rPr lang="es-PA" dirty="0" smtClean="0"/>
              <a:t>En el PCB en la barra de herramientas</a:t>
            </a:r>
          </a:p>
          <a:p>
            <a:pPr lvl="1"/>
            <a:r>
              <a:rPr lang="es-PA" dirty="0" smtClean="0"/>
              <a:t>Tools/</a:t>
            </a:r>
            <a:r>
              <a:rPr lang="es-PA" dirty="0" err="1" smtClean="0"/>
              <a:t>Component</a:t>
            </a:r>
            <a:r>
              <a:rPr lang="es-PA" dirty="0" smtClean="0"/>
              <a:t> </a:t>
            </a:r>
            <a:r>
              <a:rPr lang="es-PA" dirty="0" err="1" smtClean="0"/>
              <a:t>Placement</a:t>
            </a:r>
            <a:r>
              <a:rPr lang="es-PA" dirty="0" smtClean="0"/>
              <a:t>/</a:t>
            </a:r>
            <a:r>
              <a:rPr lang="es-PA" dirty="0" err="1" smtClean="0"/>
              <a:t>Reposition</a:t>
            </a:r>
            <a:r>
              <a:rPr lang="es-PA" dirty="0" smtClean="0"/>
              <a:t> </a:t>
            </a:r>
            <a:r>
              <a:rPr lang="es-PA" dirty="0" err="1" smtClean="0"/>
              <a:t>Selected</a:t>
            </a:r>
            <a:r>
              <a:rPr lang="es-PA" dirty="0" smtClean="0"/>
              <a:t> </a:t>
            </a:r>
            <a:r>
              <a:rPr lang="es-PA" dirty="0" err="1" smtClean="0"/>
              <a:t>Component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909" t="6444" r="43864" b="29889"/>
          <a:stretch/>
        </p:blipFill>
        <p:spPr>
          <a:xfrm>
            <a:off x="9804928" y="2951018"/>
            <a:ext cx="2040708" cy="28955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796" t="6646" r="15568" b="33325"/>
          <a:stretch/>
        </p:blipFill>
        <p:spPr>
          <a:xfrm>
            <a:off x="5348472" y="4545792"/>
            <a:ext cx="3353417" cy="2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 smtClean="0"/>
          </a:p>
          <a:p>
            <a:pPr algn="ctr"/>
            <a:r>
              <a:rPr lang="en-US" sz="6600" dirty="0" smtClean="0"/>
              <a:t>DIAPOSITIVA FINAL</a:t>
            </a:r>
          </a:p>
          <a:p>
            <a:pPr algn="ctr"/>
            <a:r>
              <a:rPr lang="en-US" sz="6600" dirty="0" smtClean="0"/>
              <a:t>DÍA 4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339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Deshabilitar panel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Deshabilitar el panel de PCB Project o </a:t>
            </a:r>
            <a:r>
              <a:rPr lang="es-PA" dirty="0" err="1" smtClean="0"/>
              <a:t>Schematic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DXP / </a:t>
            </a:r>
            <a:r>
              <a:rPr lang="es-PA" dirty="0" err="1" smtClean="0"/>
              <a:t>Preferences</a:t>
            </a:r>
            <a:endParaRPr lang="es-PA" dirty="0"/>
          </a:p>
          <a:p>
            <a:pPr lvl="2"/>
            <a:r>
              <a:rPr lang="es-PA" dirty="0" err="1" smtClean="0"/>
              <a:t>System</a:t>
            </a:r>
            <a:r>
              <a:rPr lang="es-PA" dirty="0" smtClean="0"/>
              <a:t> /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Insight</a:t>
            </a:r>
            <a:endParaRPr lang="es-PA" dirty="0" smtClean="0"/>
          </a:p>
          <a:p>
            <a:pPr lvl="2"/>
            <a:r>
              <a:rPr lang="es-PA" dirty="0" smtClean="0"/>
              <a:t>PCB Editor</a:t>
            </a:r>
          </a:p>
          <a:p>
            <a:pPr lvl="3"/>
            <a:r>
              <a:rPr lang="es-PA" dirty="0" smtClean="0"/>
              <a:t>Deshabilitar </a:t>
            </a:r>
            <a:r>
              <a:rPr lang="es-PA" dirty="0" err="1" smtClean="0"/>
              <a:t>Heads</a:t>
            </a:r>
            <a:r>
              <a:rPr lang="es-PA" dirty="0" smtClean="0"/>
              <a:t> Up y </a:t>
            </a:r>
            <a:r>
              <a:rPr lang="es-PA" dirty="0" err="1" smtClean="0"/>
              <a:t>Hover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091" t="16953" r="42841" b="72941"/>
          <a:stretch/>
        </p:blipFill>
        <p:spPr>
          <a:xfrm>
            <a:off x="7661562" y="2052918"/>
            <a:ext cx="4108499" cy="831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30476" t="14735" r="56303" b="34615"/>
          <a:stretch/>
        </p:blipFill>
        <p:spPr>
          <a:xfrm>
            <a:off x="6851071" y="3084269"/>
            <a:ext cx="1620982" cy="3491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0000" t="44644" r="47387" b="28879"/>
          <a:stretch/>
        </p:blipFill>
        <p:spPr>
          <a:xfrm>
            <a:off x="8825344" y="3922469"/>
            <a:ext cx="275705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Esconder </a:t>
            </a:r>
            <a:r>
              <a:rPr lang="es-PA" dirty="0" err="1" smtClean="0"/>
              <a:t>Designadores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Ir a PCB </a:t>
            </a:r>
            <a:r>
              <a:rPr lang="es-PA" dirty="0" err="1" smtClean="0"/>
              <a:t>Filter</a:t>
            </a:r>
            <a:endParaRPr lang="es-PA" dirty="0" smtClean="0"/>
          </a:p>
          <a:p>
            <a:pPr lvl="1"/>
            <a:r>
              <a:rPr lang="es-PA" dirty="0" smtClean="0"/>
              <a:t>Escribir </a:t>
            </a:r>
            <a:r>
              <a:rPr lang="es-PA" dirty="0" err="1" smtClean="0"/>
              <a:t>IsDesignator</a:t>
            </a:r>
            <a:endParaRPr lang="es-PA" dirty="0" smtClean="0"/>
          </a:p>
          <a:p>
            <a:pPr lvl="1"/>
            <a:r>
              <a:rPr lang="es-PA" dirty="0" err="1" smtClean="0"/>
              <a:t>Check</a:t>
            </a:r>
            <a:r>
              <a:rPr lang="es-PA" dirty="0" smtClean="0"/>
              <a:t> a </a:t>
            </a:r>
            <a:r>
              <a:rPr lang="es-PA" dirty="0" err="1" smtClean="0"/>
              <a:t>Selected</a:t>
            </a:r>
            <a:endParaRPr lang="es-PA" dirty="0" smtClean="0"/>
          </a:p>
          <a:p>
            <a:pPr lvl="1"/>
            <a:r>
              <a:rPr lang="es-PA" dirty="0" err="1" smtClean="0"/>
              <a:t>Apply</a:t>
            </a:r>
            <a:r>
              <a:rPr lang="es-PA" dirty="0" smtClean="0"/>
              <a:t> To Al</a:t>
            </a:r>
          </a:p>
          <a:p>
            <a:r>
              <a:rPr lang="es-PA" dirty="0" smtClean="0"/>
              <a:t>Ir a PCB </a:t>
            </a:r>
            <a:r>
              <a:rPr lang="es-PA" dirty="0" err="1" smtClean="0"/>
              <a:t>Navigator</a:t>
            </a:r>
            <a:endParaRPr lang="es-PA" dirty="0" smtClean="0"/>
          </a:p>
          <a:p>
            <a:pPr lvl="1"/>
            <a:r>
              <a:rPr lang="es-PA" dirty="0" smtClean="0"/>
              <a:t>Seleccionar </a:t>
            </a:r>
            <a:r>
              <a:rPr lang="es-PA" dirty="0" err="1" smtClean="0"/>
              <a:t>Hide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360" t="13922" r="26777" b="14730"/>
          <a:stretch/>
        </p:blipFill>
        <p:spPr>
          <a:xfrm>
            <a:off x="5045370" y="1853248"/>
            <a:ext cx="5470229" cy="34359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659" t="13921" r="23523" b="12709"/>
          <a:stretch/>
        </p:blipFill>
        <p:spPr>
          <a:xfrm>
            <a:off x="6885709" y="3711089"/>
            <a:ext cx="4433455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7898" cy="1400530"/>
          </a:xfrm>
        </p:spPr>
        <p:txBody>
          <a:bodyPr/>
          <a:lstStyle/>
          <a:p>
            <a:r>
              <a:rPr lang="es-PA" dirty="0" smtClean="0"/>
              <a:t>Proyecto Final – </a:t>
            </a:r>
            <a:r>
              <a:rPr lang="es-PA" dirty="0" err="1" smtClean="0"/>
              <a:t>Qi</a:t>
            </a:r>
            <a:r>
              <a:rPr lang="es-PA" dirty="0" smtClean="0"/>
              <a:t> Wireless </a:t>
            </a:r>
            <a:r>
              <a:rPr lang="es-PA" dirty="0" err="1" smtClean="0"/>
              <a:t>Transmitter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9" y="2091555"/>
            <a:ext cx="5439156" cy="465697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Basado en </a:t>
            </a:r>
            <a:r>
              <a:rPr lang="es-PA" dirty="0" err="1" smtClean="0"/>
              <a:t>ICs</a:t>
            </a:r>
            <a:r>
              <a:rPr lang="es-PA" dirty="0" smtClean="0"/>
              <a:t> de TI </a:t>
            </a:r>
            <a:r>
              <a:rPr lang="es-PA" dirty="0" smtClean="0"/>
              <a:t>– 5%</a:t>
            </a:r>
          </a:p>
          <a:p>
            <a:r>
              <a:rPr lang="es-PA" dirty="0" smtClean="0"/>
              <a:t>Debe ser un producto final:</a:t>
            </a:r>
          </a:p>
          <a:p>
            <a:pPr lvl="1"/>
            <a:r>
              <a:rPr lang="es-PA" dirty="0" err="1" smtClean="0"/>
              <a:t>Bezel</a:t>
            </a:r>
            <a:r>
              <a:rPr lang="es-PA" dirty="0" smtClean="0"/>
              <a:t> (marco) – 10%</a:t>
            </a:r>
          </a:p>
          <a:p>
            <a:pPr lvl="2"/>
            <a:r>
              <a:rPr lang="es-PA" dirty="0" err="1" smtClean="0"/>
              <a:t>Seeedstudio</a:t>
            </a:r>
            <a:r>
              <a:rPr lang="es-PA" dirty="0" smtClean="0"/>
              <a:t> </a:t>
            </a:r>
            <a:r>
              <a:rPr lang="es-PA" dirty="0" err="1" smtClean="0"/>
              <a:t>Fusion</a:t>
            </a:r>
            <a:r>
              <a:rPr lang="es-PA" dirty="0" smtClean="0"/>
              <a:t> </a:t>
            </a:r>
            <a:r>
              <a:rPr lang="es-PA" dirty="0" err="1" smtClean="0"/>
              <a:t>Services</a:t>
            </a:r>
            <a:endParaRPr lang="es-PA" dirty="0" smtClean="0"/>
          </a:p>
          <a:p>
            <a:pPr lvl="1"/>
            <a:r>
              <a:rPr lang="es-PA" dirty="0" smtClean="0"/>
              <a:t>Box (caja cartón) – 10%</a:t>
            </a:r>
          </a:p>
          <a:p>
            <a:pPr lvl="2"/>
            <a:r>
              <a:rPr lang="es-PA" dirty="0" err="1" smtClean="0"/>
              <a:t>Packlane</a:t>
            </a:r>
            <a:endParaRPr lang="es-PA" dirty="0" smtClean="0"/>
          </a:p>
          <a:p>
            <a:pPr lvl="2"/>
            <a:r>
              <a:rPr lang="es-PA" dirty="0" err="1" smtClean="0"/>
              <a:t>Salazarpacking</a:t>
            </a:r>
            <a:endParaRPr lang="es-PA" dirty="0" smtClean="0"/>
          </a:p>
          <a:p>
            <a:pPr lvl="1"/>
            <a:r>
              <a:rPr lang="es-PA" dirty="0" smtClean="0"/>
              <a:t>Manual de Uso (corto) – 2%</a:t>
            </a:r>
          </a:p>
          <a:p>
            <a:pPr lvl="2"/>
            <a:r>
              <a:rPr lang="es-PA" dirty="0" smtClean="0"/>
              <a:t>Impresión</a:t>
            </a:r>
          </a:p>
          <a:p>
            <a:pPr lvl="1"/>
            <a:r>
              <a:rPr lang="es-PA" dirty="0" smtClean="0"/>
              <a:t>Informes Finales – 3%</a:t>
            </a:r>
          </a:p>
          <a:p>
            <a:pPr lvl="2"/>
            <a:r>
              <a:rPr lang="es-PA" dirty="0" smtClean="0"/>
              <a:t>De </a:t>
            </a:r>
            <a:r>
              <a:rPr lang="es-PA" dirty="0" smtClean="0"/>
              <a:t>no más de 10 páginas</a:t>
            </a:r>
            <a:endParaRPr lang="es-PA" dirty="0" smtClean="0"/>
          </a:p>
          <a:p>
            <a:pPr lvl="2"/>
            <a:r>
              <a:rPr lang="es-PA" dirty="0" smtClean="0"/>
              <a:t>Formato IEEE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851842" y="2112138"/>
            <a:ext cx="4188627" cy="4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Circuito Esquemático – 5%</a:t>
            </a:r>
          </a:p>
          <a:p>
            <a:r>
              <a:rPr lang="es-PA" dirty="0" smtClean="0"/>
              <a:t>Circuito Impreso en Papel Azul (sin componentes) – 20%</a:t>
            </a:r>
          </a:p>
          <a:p>
            <a:r>
              <a:rPr lang="es-PA" dirty="0" smtClean="0"/>
              <a:t>Circuito impreso Funcional (Soldado) Realizado en </a:t>
            </a:r>
            <a:r>
              <a:rPr lang="es-PA" dirty="0" err="1" smtClean="0"/>
              <a:t>SeeedStudio</a:t>
            </a:r>
            <a:r>
              <a:rPr lang="es-PA" dirty="0" smtClean="0"/>
              <a:t> – 40%</a:t>
            </a:r>
          </a:p>
          <a:p>
            <a:r>
              <a:rPr lang="es-PA" dirty="0" smtClean="0"/>
              <a:t>Circuito Impreso completo en 3D – 5%</a:t>
            </a:r>
          </a:p>
        </p:txBody>
      </p:sp>
      <p:pic>
        <p:nvPicPr>
          <p:cNvPr id="4" name="Picture 2" descr="Image result for qi wireless charger 5W reference design texas instr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91" y="2795154"/>
            <a:ext cx="3333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Esconder </a:t>
            </a:r>
            <a:r>
              <a:rPr lang="es-PA" dirty="0" err="1" smtClean="0"/>
              <a:t>Grid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Sobre la </a:t>
            </a:r>
            <a:r>
              <a:rPr lang="es-PA" dirty="0" err="1" smtClean="0"/>
              <a:t>penstaña</a:t>
            </a:r>
            <a:r>
              <a:rPr lang="es-PA" dirty="0" smtClean="0"/>
              <a:t> </a:t>
            </a:r>
            <a:r>
              <a:rPr lang="es-PA" dirty="0" err="1" smtClean="0"/>
              <a:t>Snaps</a:t>
            </a:r>
            <a:r>
              <a:rPr lang="es-PA" dirty="0" smtClean="0"/>
              <a:t> (Inferior Derecha sobre Instruments)</a:t>
            </a:r>
          </a:p>
          <a:p>
            <a:pPr lvl="1"/>
            <a:r>
              <a:rPr lang="es-PA" dirty="0" smtClean="0"/>
              <a:t>Snap</a:t>
            </a:r>
          </a:p>
          <a:p>
            <a:pPr lvl="1"/>
            <a:r>
              <a:rPr lang="es-PA" dirty="0" err="1" smtClean="0"/>
              <a:t>Grids</a:t>
            </a:r>
            <a:r>
              <a:rPr lang="es-PA" dirty="0" smtClean="0"/>
              <a:t>…</a:t>
            </a:r>
          </a:p>
          <a:p>
            <a:pPr lvl="1"/>
            <a:r>
              <a:rPr lang="es-PA" dirty="0" smtClean="0"/>
              <a:t>Doble </a:t>
            </a:r>
            <a:r>
              <a:rPr lang="es-PA" dirty="0" err="1" smtClean="0"/>
              <a:t>click</a:t>
            </a:r>
            <a:endParaRPr lang="es-PA" dirty="0" smtClean="0"/>
          </a:p>
          <a:p>
            <a:pPr lvl="2"/>
            <a:r>
              <a:rPr lang="es-PA" dirty="0" smtClean="0"/>
              <a:t>Do </a:t>
            </a:r>
            <a:r>
              <a:rPr lang="es-PA" dirty="0" err="1" smtClean="0"/>
              <a:t>Not</a:t>
            </a:r>
            <a:r>
              <a:rPr lang="es-PA" dirty="0" smtClean="0"/>
              <a:t> </a:t>
            </a:r>
            <a:r>
              <a:rPr lang="es-PA" dirty="0" err="1" smtClean="0"/>
              <a:t>Draw</a:t>
            </a:r>
            <a:endParaRPr lang="es-PA" dirty="0" smtClean="0"/>
          </a:p>
          <a:p>
            <a:pPr lvl="2"/>
            <a:r>
              <a:rPr lang="es-PA" dirty="0" smtClean="0"/>
              <a:t>Do </a:t>
            </a:r>
            <a:r>
              <a:rPr lang="es-PA" dirty="0" err="1" smtClean="0"/>
              <a:t>Not</a:t>
            </a:r>
            <a:r>
              <a:rPr lang="es-PA" dirty="0" smtClean="0"/>
              <a:t> </a:t>
            </a:r>
            <a:r>
              <a:rPr lang="es-PA" dirty="0" err="1" smtClean="0"/>
              <a:t>Draw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181" t="19177" r="31478" b="44846"/>
          <a:stretch/>
        </p:blipFill>
        <p:spPr>
          <a:xfrm>
            <a:off x="4613563" y="2660073"/>
            <a:ext cx="6137565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</a:t>
            </a:r>
            <a:r>
              <a:rPr lang="es-PA" dirty="0" err="1" smtClean="0"/>
              <a:t>Shortcut</a:t>
            </a:r>
            <a:r>
              <a:rPr lang="es-PA" dirty="0" smtClean="0"/>
              <a:t> de </a:t>
            </a:r>
            <a:r>
              <a:rPr lang="es-PA" dirty="0" err="1" smtClean="0"/>
              <a:t>Altium</a:t>
            </a:r>
            <a:r>
              <a:rPr lang="es-PA" dirty="0" smtClean="0"/>
              <a:t> (Place </a:t>
            </a:r>
            <a:r>
              <a:rPr lang="es-PA" dirty="0" err="1" smtClean="0"/>
              <a:t>Selected</a:t>
            </a:r>
            <a:r>
              <a:rPr lang="es-PA" dirty="0" smtClean="0"/>
              <a:t> </a:t>
            </a:r>
            <a:r>
              <a:rPr lang="es-PA" dirty="0" err="1" smtClean="0"/>
              <a:t>Component</a:t>
            </a:r>
            <a:r>
              <a:rPr lang="es-PA" dirty="0" smtClean="0"/>
              <a:t>)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T</a:t>
            </a:r>
          </a:p>
          <a:p>
            <a:r>
              <a:rPr lang="es-PA" dirty="0" err="1" smtClean="0"/>
              <a:t>Click</a:t>
            </a:r>
            <a:r>
              <a:rPr lang="es-PA" dirty="0" smtClean="0"/>
              <a:t> sobre el PCB</a:t>
            </a:r>
          </a:p>
          <a:p>
            <a:r>
              <a:rPr lang="es-PA" dirty="0" smtClean="0"/>
              <a:t>Tools / </a:t>
            </a:r>
            <a:r>
              <a:rPr lang="es-PA" dirty="0" err="1" smtClean="0"/>
              <a:t>Component</a:t>
            </a:r>
            <a:r>
              <a:rPr lang="es-PA" dirty="0" smtClean="0"/>
              <a:t> </a:t>
            </a:r>
            <a:r>
              <a:rPr lang="es-PA" dirty="0" err="1" smtClean="0"/>
              <a:t>Placement</a:t>
            </a:r>
            <a:r>
              <a:rPr lang="es-PA" dirty="0" smtClean="0"/>
              <a:t> / </a:t>
            </a:r>
            <a:r>
              <a:rPr lang="es-PA" dirty="0" err="1" smtClean="0"/>
              <a:t>Reposition</a:t>
            </a:r>
            <a:r>
              <a:rPr lang="es-PA" dirty="0" smtClean="0"/>
              <a:t> </a:t>
            </a:r>
            <a:r>
              <a:rPr lang="es-PA" dirty="0" err="1" smtClean="0"/>
              <a:t>Selected</a:t>
            </a:r>
            <a:r>
              <a:rPr lang="es-PA" dirty="0" smtClean="0"/>
              <a:t> </a:t>
            </a:r>
            <a:r>
              <a:rPr lang="es-PA" dirty="0" err="1" smtClean="0"/>
              <a:t>Component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58" t="23623" r="36137" b="32112"/>
          <a:stretch/>
        </p:blipFill>
        <p:spPr>
          <a:xfrm>
            <a:off x="4184073" y="3725996"/>
            <a:ext cx="4288198" cy="2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/>
              <a:t> </a:t>
            </a:r>
            <a:r>
              <a:rPr lang="es-PA" dirty="0" smtClean="0"/>
              <a:t>– 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Outline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Presionar y habilitar las capas</a:t>
            </a:r>
          </a:p>
          <a:p>
            <a:r>
              <a:rPr lang="es-PA" dirty="0" smtClean="0"/>
              <a:t>Habilitar las capas especiales</a:t>
            </a:r>
          </a:p>
          <a:p>
            <a:pPr lvl="1"/>
            <a:r>
              <a:rPr lang="es-PA" dirty="0" err="1" smtClean="0"/>
              <a:t>Mechanical</a:t>
            </a:r>
            <a:r>
              <a:rPr lang="es-PA" dirty="0" smtClean="0"/>
              <a:t> 28 (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Outline</a:t>
            </a:r>
            <a:r>
              <a:rPr lang="es-PA" dirty="0" smtClean="0"/>
              <a:t>)</a:t>
            </a:r>
          </a:p>
          <a:p>
            <a:pPr lvl="1"/>
            <a:r>
              <a:rPr lang="es-PA" dirty="0" err="1" smtClean="0"/>
              <a:t>Mechanical</a:t>
            </a:r>
            <a:r>
              <a:rPr lang="es-PA" dirty="0" smtClean="0"/>
              <a:t> 29 (</a:t>
            </a:r>
            <a:r>
              <a:rPr lang="es-PA" dirty="0" err="1" smtClean="0"/>
              <a:t>Assembly</a:t>
            </a:r>
            <a:r>
              <a:rPr lang="es-PA" dirty="0" smtClean="0"/>
              <a:t> </a:t>
            </a:r>
            <a:r>
              <a:rPr lang="es-PA" dirty="0" err="1" smtClean="0"/>
              <a:t>Drawing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Habilitelas</a:t>
            </a:r>
            <a:r>
              <a:rPr lang="es-PA" dirty="0" smtClean="0"/>
              <a:t> y cambie el nombre</a:t>
            </a:r>
          </a:p>
          <a:p>
            <a:r>
              <a:rPr lang="es-PA" dirty="0" smtClean="0"/>
              <a:t>Dibuje en la capa 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Outline</a:t>
            </a:r>
            <a:r>
              <a:rPr lang="es-PA" dirty="0" smtClean="0"/>
              <a:t> los limites del PCB</a:t>
            </a:r>
          </a:p>
          <a:p>
            <a:pPr lvl="1"/>
            <a:r>
              <a:rPr lang="es-PA" dirty="0" err="1" smtClean="0"/>
              <a:t>Shift</a:t>
            </a:r>
            <a:r>
              <a:rPr lang="es-PA" dirty="0" smtClean="0"/>
              <a:t> + S</a:t>
            </a:r>
          </a:p>
          <a:p>
            <a:pPr lvl="1"/>
            <a:r>
              <a:rPr lang="es-PA" dirty="0" smtClean="0"/>
              <a:t>Seleccione 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Outline</a:t>
            </a:r>
            <a:endParaRPr lang="es-PA" dirty="0" smtClean="0"/>
          </a:p>
          <a:p>
            <a:pPr lvl="1"/>
            <a:r>
              <a:rPr lang="es-PA" dirty="0" smtClean="0"/>
              <a:t>Dibuje el contorno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864" t="8667" r="21364" b="24027"/>
          <a:stretch/>
        </p:blipFill>
        <p:spPr>
          <a:xfrm>
            <a:off x="8825346" y="1634834"/>
            <a:ext cx="3020290" cy="46135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091" t="16953" r="23636" b="61421"/>
          <a:stretch/>
        </p:blipFill>
        <p:spPr>
          <a:xfrm>
            <a:off x="5084619" y="5082336"/>
            <a:ext cx="3574473" cy="1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Job Files Output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Seleccione el Job File Output y </a:t>
            </a:r>
          </a:p>
          <a:p>
            <a:r>
              <a:rPr lang="es-PA" dirty="0" smtClean="0"/>
              <a:t>Habilite o deshabilite las capas</a:t>
            </a:r>
          </a:p>
          <a:p>
            <a:r>
              <a:rPr lang="es-PA" dirty="0" smtClean="0"/>
              <a:t>Incluir las capas y marcas que</a:t>
            </a:r>
          </a:p>
          <a:p>
            <a:r>
              <a:rPr lang="es-PA" dirty="0" smtClean="0"/>
              <a:t>Se muestran en la figura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54" t="14528" r="33068" b="16347"/>
          <a:stretch/>
        </p:blipFill>
        <p:spPr>
          <a:xfrm>
            <a:off x="6407877" y="1853248"/>
            <a:ext cx="5548596" cy="3818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64" t="14933" r="32386" b="62430"/>
          <a:stretch/>
        </p:blipFill>
        <p:spPr>
          <a:xfrm>
            <a:off x="597748" y="4119687"/>
            <a:ext cx="5638801" cy="1551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114" t="40197" r="25681" b="17964"/>
          <a:stretch/>
        </p:blipFill>
        <p:spPr>
          <a:xfrm>
            <a:off x="6379218" y="4150658"/>
            <a:ext cx="4623945" cy="24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Reglas de Diseño de PCB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 PCB</a:t>
            </a:r>
          </a:p>
          <a:p>
            <a:pPr lvl="1"/>
            <a:r>
              <a:rPr lang="es-PA" dirty="0" err="1" smtClean="0"/>
              <a:t>Design</a:t>
            </a:r>
            <a:r>
              <a:rPr lang="es-PA" dirty="0" smtClean="0"/>
              <a:t> / Rules</a:t>
            </a:r>
          </a:p>
          <a:p>
            <a:pPr lvl="1"/>
            <a:r>
              <a:rPr lang="es-PA" dirty="0" smtClean="0"/>
              <a:t>Cambie</a:t>
            </a:r>
          </a:p>
          <a:p>
            <a:pPr lvl="2"/>
            <a:r>
              <a:rPr lang="es-PA" dirty="0" err="1" smtClean="0"/>
              <a:t>Clearance</a:t>
            </a:r>
            <a:r>
              <a:rPr lang="es-PA" dirty="0" smtClean="0"/>
              <a:t> a 0.2mm</a:t>
            </a:r>
          </a:p>
          <a:p>
            <a:pPr lvl="2"/>
            <a:r>
              <a:rPr lang="es-PA" dirty="0" err="1" smtClean="0"/>
              <a:t>Routing</a:t>
            </a:r>
            <a:r>
              <a:rPr lang="es-PA" dirty="0" smtClean="0"/>
              <a:t> / </a:t>
            </a:r>
            <a:r>
              <a:rPr lang="es-PA" dirty="0" err="1" smtClean="0"/>
              <a:t>Width</a:t>
            </a:r>
            <a:r>
              <a:rPr lang="es-PA" dirty="0" smtClean="0"/>
              <a:t> (0.3, 0.3 0.5)</a:t>
            </a:r>
          </a:p>
          <a:p>
            <a:pPr lvl="2"/>
            <a:r>
              <a:rPr lang="es-PA" dirty="0" err="1" smtClean="0"/>
              <a:t>Routing</a:t>
            </a:r>
            <a:r>
              <a:rPr lang="es-PA" dirty="0" smtClean="0"/>
              <a:t> </a:t>
            </a:r>
            <a:r>
              <a:rPr lang="es-PA" dirty="0" err="1" smtClean="0"/>
              <a:t>Via</a:t>
            </a:r>
            <a:r>
              <a:rPr lang="es-PA" dirty="0" smtClean="0"/>
              <a:t> Style (0.6 todo, 0.3 </a:t>
            </a:r>
            <a:r>
              <a:rPr lang="es-PA" dirty="0" err="1" smtClean="0"/>
              <a:t>hole</a:t>
            </a:r>
            <a:r>
              <a:rPr lang="es-PA" dirty="0" smtClean="0"/>
              <a:t>)</a:t>
            </a:r>
          </a:p>
          <a:p>
            <a:pPr lvl="2"/>
            <a:r>
              <a:rPr lang="es-PA" dirty="0" err="1" smtClean="0"/>
              <a:t>Sikder</a:t>
            </a:r>
            <a:r>
              <a:rPr lang="es-PA" dirty="0" smtClean="0"/>
              <a:t> </a:t>
            </a:r>
            <a:r>
              <a:rPr lang="es-PA" dirty="0" err="1" smtClean="0"/>
              <a:t>Mask</a:t>
            </a:r>
            <a:r>
              <a:rPr lang="es-PA" dirty="0" smtClean="0"/>
              <a:t> </a:t>
            </a:r>
            <a:r>
              <a:rPr lang="es-PA" dirty="0" err="1" smtClean="0"/>
              <a:t>Expansion</a:t>
            </a:r>
            <a:r>
              <a:rPr lang="es-PA" dirty="0" smtClean="0"/>
              <a:t> 0.1</a:t>
            </a:r>
          </a:p>
          <a:p>
            <a:pPr lvl="2"/>
            <a:r>
              <a:rPr lang="es-PA" dirty="0" err="1" smtClean="0"/>
              <a:t>Hole</a:t>
            </a:r>
            <a:r>
              <a:rPr lang="es-PA" dirty="0" smtClean="0"/>
              <a:t> </a:t>
            </a:r>
            <a:r>
              <a:rPr lang="es-PA" dirty="0" err="1" smtClean="0"/>
              <a:t>Size</a:t>
            </a:r>
            <a:r>
              <a:rPr lang="es-PA" dirty="0" smtClean="0"/>
              <a:t> (0.2 / 10)</a:t>
            </a:r>
          </a:p>
          <a:p>
            <a:pPr lvl="2"/>
            <a:r>
              <a:rPr lang="es-PA" dirty="0" err="1" smtClean="0"/>
              <a:t>Hole</a:t>
            </a:r>
            <a:r>
              <a:rPr lang="es-PA" dirty="0" smtClean="0"/>
              <a:t> To </a:t>
            </a:r>
            <a:r>
              <a:rPr lang="es-PA" dirty="0" err="1" smtClean="0"/>
              <a:t>Hole</a:t>
            </a:r>
            <a:r>
              <a:rPr lang="es-PA" dirty="0" smtClean="0"/>
              <a:t> </a:t>
            </a:r>
            <a:r>
              <a:rPr lang="es-PA" dirty="0" err="1" smtClean="0"/>
              <a:t>Clearance</a:t>
            </a:r>
            <a:r>
              <a:rPr lang="es-PA" dirty="0" smtClean="0"/>
              <a:t> (0.2)</a:t>
            </a:r>
          </a:p>
          <a:p>
            <a:pPr lvl="2"/>
            <a:r>
              <a:rPr lang="es-PA" dirty="0" err="1" smtClean="0"/>
              <a:t>Solder</a:t>
            </a:r>
            <a:r>
              <a:rPr lang="es-PA" dirty="0" smtClean="0"/>
              <a:t> </a:t>
            </a:r>
            <a:r>
              <a:rPr lang="es-PA" dirty="0" err="1" smtClean="0"/>
              <a:t>Mask</a:t>
            </a:r>
            <a:r>
              <a:rPr lang="es-PA" dirty="0" smtClean="0"/>
              <a:t> (0.1)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000" t="18166" r="49091" b="43431"/>
          <a:stretch/>
        </p:blipFill>
        <p:spPr>
          <a:xfrm>
            <a:off x="6443650" y="1853248"/>
            <a:ext cx="5374277" cy="3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smtClean="0"/>
              <a:t>Verificar Reglas de Diseño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 PCB</a:t>
            </a:r>
          </a:p>
          <a:p>
            <a:pPr lvl="1"/>
            <a:r>
              <a:rPr lang="es-PA" dirty="0" smtClean="0"/>
              <a:t>Tools / </a:t>
            </a:r>
            <a:r>
              <a:rPr lang="es-PA" dirty="0" err="1" smtClean="0"/>
              <a:t>Design</a:t>
            </a:r>
            <a:r>
              <a:rPr lang="es-PA" dirty="0" smtClean="0"/>
              <a:t> Rule </a:t>
            </a:r>
            <a:r>
              <a:rPr lang="es-PA" dirty="0" err="1" smtClean="0"/>
              <a:t>Check</a:t>
            </a:r>
            <a:endParaRPr lang="es-PA" dirty="0" smtClean="0"/>
          </a:p>
          <a:p>
            <a:pPr lvl="1"/>
            <a:r>
              <a:rPr lang="es-PA" dirty="0" smtClean="0"/>
              <a:t>Verificar los mensajes y corregir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568" t="7050" r="48750" b="85270"/>
          <a:stretch/>
        </p:blipFill>
        <p:spPr>
          <a:xfrm>
            <a:off x="6470072" y="2052918"/>
            <a:ext cx="3969643" cy="8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 smtClean="0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Enterar</a:t>
            </a:r>
            <a:r>
              <a:rPr lang="en-US" b="1" dirty="0" smtClean="0"/>
              <a:t> el </a:t>
            </a:r>
            <a:r>
              <a:rPr lang="en-US" b="1" dirty="0" err="1" smtClean="0"/>
              <a:t>alcance</a:t>
            </a:r>
            <a:r>
              <a:rPr lang="en-US" b="1" dirty="0" smtClean="0"/>
              <a:t> de la </a:t>
            </a:r>
            <a:r>
              <a:rPr lang="en-US" b="1" dirty="0" err="1" smtClean="0"/>
              <a:t>nueva</a:t>
            </a:r>
            <a:r>
              <a:rPr lang="en-US" b="1" dirty="0" smtClean="0"/>
              <a:t> </a:t>
            </a:r>
            <a:r>
              <a:rPr lang="en-US" b="1" dirty="0" err="1" smtClean="0"/>
              <a:t>cultura</a:t>
            </a:r>
            <a:r>
              <a:rPr lang="en-US" b="1" dirty="0" smtClean="0"/>
              <a:t> de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b="1" dirty="0" err="1" smtClean="0"/>
              <a:t>electrónico</a:t>
            </a:r>
            <a:endParaRPr lang="en-US" b="1" dirty="0" smtClean="0"/>
          </a:p>
          <a:p>
            <a:r>
              <a:rPr lang="en-US" b="1" dirty="0" err="1" smtClean="0"/>
              <a:t>Conocer</a:t>
            </a:r>
            <a:r>
              <a:rPr lang="en-US" b="1" dirty="0" smtClean="0"/>
              <a:t> las </a:t>
            </a:r>
            <a:r>
              <a:rPr lang="en-US" b="1" dirty="0" err="1" smtClean="0"/>
              <a:t>herramientas</a:t>
            </a:r>
            <a:r>
              <a:rPr lang="en-US" b="1" dirty="0" smtClean="0"/>
              <a:t> que </a:t>
            </a:r>
            <a:r>
              <a:rPr lang="en-US" b="1" dirty="0" err="1" smtClean="0"/>
              <a:t>constituyen</a:t>
            </a:r>
            <a:r>
              <a:rPr lang="en-US" b="1" dirty="0" smtClean="0"/>
              <a:t> el </a:t>
            </a:r>
            <a:r>
              <a:rPr lang="en-US" b="1" dirty="0" err="1" smtClean="0"/>
              <a:t>laboratorio</a:t>
            </a:r>
            <a:r>
              <a:rPr lang="en-US" b="1" dirty="0" smtClean="0"/>
              <a:t> virtual </a:t>
            </a:r>
            <a:r>
              <a:rPr lang="en-US" b="1" dirty="0" err="1" smtClean="0"/>
              <a:t>electrónico</a:t>
            </a:r>
            <a:endParaRPr lang="en-US" b="1" dirty="0" smtClean="0"/>
          </a:p>
          <a:p>
            <a:r>
              <a:rPr lang="en-US" b="1" dirty="0" err="1" smtClean="0"/>
              <a:t>Analizar</a:t>
            </a:r>
            <a:r>
              <a:rPr lang="en-US" b="1" dirty="0" smtClean="0"/>
              <a:t> </a:t>
            </a:r>
            <a:r>
              <a:rPr lang="en-US" b="1" dirty="0" err="1" smtClean="0"/>
              <a:t>técnicas</a:t>
            </a:r>
            <a:r>
              <a:rPr lang="en-US" b="1" dirty="0" smtClean="0"/>
              <a:t> de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b="1" dirty="0" err="1" smtClean="0"/>
              <a:t>teniendo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</a:t>
            </a:r>
            <a:r>
              <a:rPr lang="en-US" b="1" dirty="0" err="1" smtClean="0"/>
              <a:t>cuenta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problemas</a:t>
            </a:r>
            <a:r>
              <a:rPr lang="en-US" b="1" dirty="0" smtClean="0"/>
              <a:t> de </a:t>
            </a:r>
            <a:r>
              <a:rPr lang="en-US" b="1" dirty="0" err="1" smtClean="0"/>
              <a:t>prueba</a:t>
            </a:r>
            <a:r>
              <a:rPr lang="en-US" b="1" dirty="0" smtClean="0"/>
              <a:t> y </a:t>
            </a:r>
            <a:r>
              <a:rPr lang="en-US" b="1" dirty="0" err="1" smtClean="0"/>
              <a:t>presentar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procedimientos</a:t>
            </a:r>
            <a:r>
              <a:rPr lang="en-US" b="1" dirty="0" smtClean="0"/>
              <a:t> </a:t>
            </a:r>
            <a:r>
              <a:rPr lang="en-US" b="1" dirty="0" err="1" smtClean="0"/>
              <a:t>prácticos</a:t>
            </a:r>
            <a:r>
              <a:rPr lang="en-US" b="1" dirty="0" smtClean="0"/>
              <a:t> para </a:t>
            </a:r>
            <a:r>
              <a:rPr lang="en-US" b="1" dirty="0" err="1" smtClean="0"/>
              <a:t>llevar</a:t>
            </a:r>
            <a:r>
              <a:rPr lang="en-US" b="1" dirty="0" smtClean="0"/>
              <a:t> a </a:t>
            </a:r>
            <a:r>
              <a:rPr lang="en-US" b="1" dirty="0" err="1" smtClean="0"/>
              <a:t>cabo</a:t>
            </a:r>
            <a:r>
              <a:rPr lang="en-US" b="1" dirty="0" smtClean="0"/>
              <a:t> el </a:t>
            </a:r>
            <a:r>
              <a:rPr lang="en-US" b="1" dirty="0" err="1" smtClean="0"/>
              <a:t>prueba</a:t>
            </a:r>
            <a:r>
              <a:rPr lang="en-US" b="1" dirty="0" smtClean="0"/>
              <a:t>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1719</TotalTime>
  <Words>4464</Words>
  <Application>Microsoft Office PowerPoint</Application>
  <PresentationFormat>Widescreen</PresentationFormat>
  <Paragraphs>629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Century Gothic</vt:lpstr>
      <vt:lpstr>Wingdings 3</vt:lpstr>
      <vt:lpstr>Ion</vt:lpstr>
      <vt:lpstr>MICROELECTRÓNICA</vt:lpstr>
      <vt:lpstr>Formato del Curso</vt:lpstr>
      <vt:lpstr>Reglas del Curso</vt:lpstr>
      <vt:lpstr>Reglas del Curso</vt:lpstr>
      <vt:lpstr>Reglas del Curso</vt:lpstr>
      <vt:lpstr>Reglas del Curso</vt:lpstr>
      <vt:lpstr>Objetivos Generales</vt:lpstr>
      <vt:lpstr>Proyecto Final – Qi Wireless Transmitter</vt:lpstr>
      <vt:lpstr>Objetivos Específicos</vt:lpstr>
      <vt:lpstr>Tecnología Microelectrónica</vt:lpstr>
      <vt:lpstr>Tecnología Microelectrónica  Procesado Microelectrónico</vt:lpstr>
      <vt:lpstr>Procesado Microelectrónico  Preparación de la oblea</vt:lpstr>
      <vt:lpstr>Procesado Microelectrónico  Oxidación</vt:lpstr>
      <vt:lpstr>Procesado Microelectrónico  Difusión</vt:lpstr>
      <vt:lpstr>Procesado Microelectrónico  Implantación de Iones</vt:lpstr>
      <vt:lpstr>Procesado Microelectrónico   Deposición de vapor químico (CVD)</vt:lpstr>
      <vt:lpstr>Procesado Microelectrónico   Metalización</vt:lpstr>
      <vt:lpstr>Procesado Microelectrónico   Fotolitografía</vt:lpstr>
      <vt:lpstr>Procesado Microelectrónico   Empacado</vt:lpstr>
      <vt:lpstr>Tecnologías</vt:lpstr>
      <vt:lpstr>Tecnologías  TTL</vt:lpstr>
      <vt:lpstr>Tecnologías  CMOS</vt:lpstr>
      <vt:lpstr>Concepto de VLSI</vt:lpstr>
      <vt:lpstr>Escalado</vt:lpstr>
      <vt:lpstr>Factor de Mérito de Una Tecnología</vt:lpstr>
      <vt:lpstr>Componentes Electrónicos  Resistencias</vt:lpstr>
      <vt:lpstr>Componentes Electrónicos  Inductores</vt:lpstr>
      <vt:lpstr>Componentes Electrónicos  Capacitores</vt:lpstr>
      <vt:lpstr>PowerPoint Presentation</vt:lpstr>
      <vt:lpstr>Componentes VLSI – Compañías</vt:lpstr>
      <vt:lpstr>Componentes VLSI – 2 a 8 Pines</vt:lpstr>
      <vt:lpstr>Componentes VLSI – Más info</vt:lpstr>
      <vt:lpstr>Componentes VLSI – Flat Chips</vt:lpstr>
      <vt:lpstr>Componentes VLSI - Miniaturización</vt:lpstr>
      <vt:lpstr>Componentes VLSI - Empaquetado</vt:lpstr>
      <vt:lpstr>Componentes – MELF</vt:lpstr>
      <vt:lpstr>Componentes – Capacitores de Tantalo Moldeados</vt:lpstr>
      <vt:lpstr>Componentes – Transistores y Diodos</vt:lpstr>
      <vt:lpstr>Componentes VLSI – SMD IC</vt:lpstr>
      <vt:lpstr>Componentes VLSI – “Leads” (cables)</vt:lpstr>
      <vt:lpstr>Componentes – Small Outline IC</vt:lpstr>
      <vt:lpstr>Componentes - SOIC</vt:lpstr>
      <vt:lpstr>Componentes – Empaquetado SOIC</vt:lpstr>
      <vt:lpstr>Componentes - TSOP</vt:lpstr>
      <vt:lpstr>Componentes – PLCC / LCC</vt:lpstr>
      <vt:lpstr>Componentes – Flat Packs</vt:lpstr>
      <vt:lpstr>Componentes - QFPs</vt:lpstr>
      <vt:lpstr>CAD para Microelectrónica</vt:lpstr>
      <vt:lpstr>Altium Designer</vt:lpstr>
      <vt:lpstr>Flujo Típico de Diseño (PCB)</vt:lpstr>
      <vt:lpstr>PowerPoint Presentation</vt:lpstr>
      <vt:lpstr>Altium Designer – Crear Nuevo Proyecto</vt:lpstr>
      <vt:lpstr>Altium Designer – Insertar información de proveedores</vt:lpstr>
      <vt:lpstr>Altium Designer – Dibujar Componente</vt:lpstr>
      <vt:lpstr>Altium Designer – Dibujar Componente</vt:lpstr>
      <vt:lpstr>Altium Designer – Letras en Dibujos</vt:lpstr>
      <vt:lpstr>Altium Designer – Letras en Dibujos</vt:lpstr>
      <vt:lpstr>Altium Designer – Dibujar Footprint y Modelo 3D</vt:lpstr>
      <vt:lpstr>Altium Designer – Dibujar Footprint y Modelo 3D</vt:lpstr>
      <vt:lpstr>Altium Designer – Dibujar Footprint y Modelo 3D</vt:lpstr>
      <vt:lpstr>Altium Designer – Dibujar Footprint y Modelo 3D</vt:lpstr>
      <vt:lpstr>Altium Designer – Mechanical Layer 29 or Assembly Layer</vt:lpstr>
      <vt:lpstr>Altium Designer – Insertar el modelo 3D en el símbolo esquemático</vt:lpstr>
      <vt:lpstr>Altium Designer – Utilizar las partes de librería en el esquemático</vt:lpstr>
      <vt:lpstr>Altium Designer – Explicación de Capas</vt:lpstr>
      <vt:lpstr>Altium Designer – Algunas notas</vt:lpstr>
      <vt:lpstr>PowerPoint Presentation</vt:lpstr>
      <vt:lpstr>Altium Designer – Desactivar Capas</vt:lpstr>
      <vt:lpstr>Altium Designer – Place Designator</vt:lpstr>
      <vt:lpstr>Altium Designer – Medir Distancias en PCB</vt:lpstr>
      <vt:lpstr>Altium Designer – Crear Parametors Globales</vt:lpstr>
      <vt:lpstr>Altium Designer – Procesos previos de Pasar a PCB</vt:lpstr>
      <vt:lpstr>Altium Designer – Generar Job File</vt:lpstr>
      <vt:lpstr>Altium Designer – Pasar de Esquemático a Diseño del PCB</vt:lpstr>
      <vt:lpstr>Altium Designer – Cambiar las dimensiones y forma del PCB</vt:lpstr>
      <vt:lpstr>Altium Designer – Selección Cruzada</vt:lpstr>
      <vt:lpstr>PowerPoint Presentation</vt:lpstr>
      <vt:lpstr>Altium Designer – Deshabilitar panel</vt:lpstr>
      <vt:lpstr>Altium Designer – Esconder Designadores</vt:lpstr>
      <vt:lpstr>Altium Designer – Esconder Grid</vt:lpstr>
      <vt:lpstr>Altium Designer – Shortcut de Altium (Place Selected Component)</vt:lpstr>
      <vt:lpstr>Altium Designer – Board Outline</vt:lpstr>
      <vt:lpstr>Altium Designer – Job Files Output</vt:lpstr>
      <vt:lpstr>Altium Designer – Reglas de Diseño de PCB</vt:lpstr>
      <vt:lpstr>Altium Designer – Verificar Reglas de Diseño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105</cp:revision>
  <dcterms:created xsi:type="dcterms:W3CDTF">2018-02-28T08:20:25Z</dcterms:created>
  <dcterms:modified xsi:type="dcterms:W3CDTF">2019-01-26T22:55:04Z</dcterms:modified>
</cp:coreProperties>
</file>